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4v" ContentType="video/unknown"/>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61" r:id="rId3"/>
    <p:sldId id="280" r:id="rId4"/>
    <p:sldId id="257" r:id="rId5"/>
    <p:sldId id="258" r:id="rId6"/>
    <p:sldId id="259" r:id="rId7"/>
    <p:sldId id="260" r:id="rId8"/>
    <p:sldId id="262" r:id="rId9"/>
    <p:sldId id="263" r:id="rId10"/>
    <p:sldId id="264" r:id="rId11"/>
    <p:sldId id="265" r:id="rId12"/>
    <p:sldId id="266" r:id="rId13"/>
    <p:sldId id="281" r:id="rId14"/>
    <p:sldId id="274" r:id="rId15"/>
    <p:sldId id="275" r:id="rId16"/>
    <p:sldId id="276" r:id="rId17"/>
    <p:sldId id="277" r:id="rId18"/>
    <p:sldId id="278" r:id="rId19"/>
    <p:sldId id="279" r:id="rId20"/>
    <p:sldId id="268" r:id="rId21"/>
    <p:sldId id="282" r:id="rId22"/>
    <p:sldId id="283" r:id="rId23"/>
    <p:sldId id="284" r:id="rId24"/>
    <p:sldId id="285" r:id="rId25"/>
    <p:sldId id="286" r:id="rId26"/>
    <p:sldId id="287" r:id="rId27"/>
    <p:sldId id="271" r:id="rId28"/>
    <p:sldId id="270" r:id="rId29"/>
    <p:sldId id="272" r:id="rId30"/>
    <p:sldId id="288" r:id="rId31"/>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58" autoAdjust="0"/>
    <p:restoredTop sz="94660"/>
  </p:normalViewPr>
  <p:slideViewPr>
    <p:cSldViewPr snapToGrid="0">
      <p:cViewPr varScale="1">
        <p:scale>
          <a:sx n="101" d="100"/>
          <a:sy n="101" d="100"/>
        </p:scale>
        <p:origin x="132" y="2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v>
</file>

<file path=ppt/media/media2.m4v>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6726063"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3787" y="4243845"/>
            <a:ext cx="2307831" cy="276940"/>
          </a:xfrm>
          <a:prstGeom prst="rect">
            <a:avLst/>
          </a:prstGeom>
        </p:spPr>
      </p:pic>
      <p:sp>
        <p:nvSpPr>
          <p:cNvPr id="9" name="Rectangle 8"/>
          <p:cNvSpPr/>
          <p:nvPr/>
        </p:nvSpPr>
        <p:spPr>
          <a:xfrm>
            <a:off x="0" y="2590078"/>
            <a:ext cx="6726064"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6833787" y="2590078"/>
            <a:ext cx="2307832"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510242" y="2733709"/>
            <a:ext cx="6069268" cy="1373070"/>
          </a:xfrm>
        </p:spPr>
        <p:txBody>
          <a:bodyPr anchor="b">
            <a:noAutofit/>
          </a:bodyPr>
          <a:lstStyle>
            <a:lvl1pPr algn="r">
              <a:defRPr sz="4800"/>
            </a:lvl1pPr>
          </a:lstStyle>
          <a:p>
            <a:r>
              <a:rPr lang="ja-JP" altLang="en-US" smtClean="0"/>
              <a:t>マスター タイトルの書式設定</a:t>
            </a:r>
            <a:endParaRPr lang="en-US" dirty="0"/>
          </a:p>
        </p:txBody>
      </p:sp>
      <p:sp>
        <p:nvSpPr>
          <p:cNvPr id="3" name="Subtitle 2"/>
          <p:cNvSpPr>
            <a:spLocks noGrp="1"/>
          </p:cNvSpPr>
          <p:nvPr>
            <p:ph type="subTitle" idx="1"/>
          </p:nvPr>
        </p:nvSpPr>
        <p:spPr>
          <a:xfrm>
            <a:off x="510241" y="4394040"/>
            <a:ext cx="6108101"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smtClean="0"/>
              <a:t>マスター サブタイトルの書式設定</a:t>
            </a:r>
            <a:endParaRPr lang="en-US" dirty="0"/>
          </a:p>
        </p:txBody>
      </p:sp>
      <p:sp>
        <p:nvSpPr>
          <p:cNvPr id="4" name="Date Placeholder 3"/>
          <p:cNvSpPr>
            <a:spLocks noGrp="1"/>
          </p:cNvSpPr>
          <p:nvPr>
            <p:ph type="dt" sz="half" idx="10"/>
          </p:nvPr>
        </p:nvSpPr>
        <p:spPr>
          <a:xfrm>
            <a:off x="4555655" y="5936188"/>
            <a:ext cx="2057400" cy="365125"/>
          </a:xfrm>
        </p:spPr>
        <p:txBody>
          <a:bodyPr/>
          <a:lstStyle/>
          <a:p>
            <a:fld id="{CC528B01-A02F-4A3B-B252-A428595C8470}" type="datetimeFigureOut">
              <a:rPr kumimoji="1" lang="ja-JP" altLang="en-US" smtClean="0"/>
              <a:t>2015/5/19</a:t>
            </a:fld>
            <a:endParaRPr kumimoji="1" lang="ja-JP" altLang="en-US"/>
          </a:p>
        </p:txBody>
      </p:sp>
      <p:sp>
        <p:nvSpPr>
          <p:cNvPr id="5" name="Footer Placeholder 4"/>
          <p:cNvSpPr>
            <a:spLocks noGrp="1"/>
          </p:cNvSpPr>
          <p:nvPr>
            <p:ph type="ftr" sz="quarter" idx="11"/>
          </p:nvPr>
        </p:nvSpPr>
        <p:spPr>
          <a:xfrm>
            <a:off x="533401" y="5936189"/>
            <a:ext cx="4021666" cy="365125"/>
          </a:xfrm>
        </p:spPr>
        <p:txBody>
          <a:bodyPr/>
          <a:lstStyle/>
          <a:p>
            <a:endParaRPr kumimoji="1" lang="ja-JP" altLang="en-US"/>
          </a:p>
        </p:txBody>
      </p:sp>
      <p:sp>
        <p:nvSpPr>
          <p:cNvPr id="6" name="Slide Number Placeholder 5"/>
          <p:cNvSpPr>
            <a:spLocks noGrp="1"/>
          </p:cNvSpPr>
          <p:nvPr>
            <p:ph type="sldNum" sz="quarter" idx="12"/>
          </p:nvPr>
        </p:nvSpPr>
        <p:spPr>
          <a:xfrm>
            <a:off x="7010399" y="2750337"/>
            <a:ext cx="1370293" cy="1356442"/>
          </a:xfrm>
        </p:spPr>
        <p:txBody>
          <a:bodyPr/>
          <a:lstStyle/>
          <a:p>
            <a:fld id="{A2B7DCEB-F8DE-4476-9295-16A4580B6F81}" type="slidenum">
              <a:rPr kumimoji="1" lang="ja-JP" altLang="en-US" smtClean="0"/>
              <a:t>‹#›</a:t>
            </a:fld>
            <a:endParaRPr kumimoji="1" lang="ja-JP" altLang="en-US"/>
          </a:p>
        </p:txBody>
      </p:sp>
    </p:spTree>
    <p:extLst>
      <p:ext uri="{BB962C8B-B14F-4D97-AF65-F5344CB8AC3E}">
        <p14:creationId xmlns:p14="http://schemas.microsoft.com/office/powerpoint/2010/main" val="40632663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パノラマ写真 (キャプション付き)">
    <p:spTree>
      <p:nvGrpSpPr>
        <p:cNvPr id="1" name=""/>
        <p:cNvGrpSpPr/>
        <p:nvPr/>
      </p:nvGrpSpPr>
      <p:grpSpPr>
        <a:xfrm>
          <a:off x="0" y="0"/>
          <a:ext cx="0" cy="0"/>
          <a:chOff x="0" y="0"/>
          <a:chExt cx="0" cy="0"/>
        </a:xfrm>
      </p:grpSpPr>
      <p:grpSp>
        <p:nvGrpSpPr>
          <p:cNvPr id="20" name="Group 19"/>
          <p:cNvGrpSpPr/>
          <p:nvPr/>
        </p:nvGrpSpPr>
        <p:grpSpPr>
          <a:xfrm>
            <a:off x="0" y="4572000"/>
            <a:ext cx="9161969" cy="1677035"/>
            <a:chOff x="0" y="2895600"/>
            <a:chExt cx="9161969" cy="1677035"/>
          </a:xfrm>
        </p:grpSpPr>
        <p:pic>
          <p:nvPicPr>
            <p:cNvPr id="24" name="Picture 23"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25" name="Picture 24" descr="HD-ShadowShort.png"/>
            <p:cNvPicPr>
              <a:picLocks noChangeAspect="1"/>
            </p:cNvPicPr>
            <p:nvPr/>
          </p:nvPicPr>
          <p:blipFill rotWithShape="1">
            <a:blip r:embed="rId3" cstate="print">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26" name="Rectangle 25"/>
            <p:cNvSpPr/>
            <p:nvPr/>
          </p:nvSpPr>
          <p:spPr>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533403" y="4711617"/>
            <a:ext cx="6894770" cy="544482"/>
          </a:xfrm>
        </p:spPr>
        <p:txBody>
          <a:bodyPr anchor="b">
            <a:normAutofit/>
          </a:bodyPr>
          <a:lstStyle>
            <a:lvl1pPr>
              <a:defRPr sz="2400"/>
            </a:lvl1pPr>
          </a:lstStyle>
          <a:p>
            <a:r>
              <a:rPr lang="ja-JP" altLang="en-US" smtClean="0"/>
              <a:t>マスター タイトルの書式設定</a:t>
            </a:r>
            <a:endParaRPr lang="en-US" dirty="0"/>
          </a:p>
        </p:txBody>
      </p:sp>
      <p:sp>
        <p:nvSpPr>
          <p:cNvPr id="3" name="Picture Placeholder 2"/>
          <p:cNvSpPr>
            <a:spLocks noGrp="1" noChangeAspect="1"/>
          </p:cNvSpPr>
          <p:nvPr>
            <p:ph type="pic" idx="1"/>
          </p:nvPr>
        </p:nvSpPr>
        <p:spPr>
          <a:xfrm>
            <a:off x="531639" y="609598"/>
            <a:ext cx="6896534"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smtClean="0"/>
              <a:t>図を追加</a:t>
            </a:r>
            <a:endParaRPr lang="en-US" dirty="0"/>
          </a:p>
        </p:txBody>
      </p:sp>
      <p:sp>
        <p:nvSpPr>
          <p:cNvPr id="4" name="Text Placeholder 3"/>
          <p:cNvSpPr>
            <a:spLocks noGrp="1"/>
          </p:cNvSpPr>
          <p:nvPr>
            <p:ph type="body" sz="half" idx="2"/>
          </p:nvPr>
        </p:nvSpPr>
        <p:spPr>
          <a:xfrm>
            <a:off x="533401" y="5256098"/>
            <a:ext cx="6894772" cy="547819"/>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p>
            <a:fld id="{CC528B01-A02F-4A3B-B252-A428595C8470}" type="datetimeFigureOut">
              <a:rPr kumimoji="1" lang="ja-JP" altLang="en-US" smtClean="0"/>
              <a:t>2015/5/19</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a:xfrm>
            <a:off x="7856438" y="4711310"/>
            <a:ext cx="1149836" cy="1090789"/>
          </a:xfrm>
        </p:spPr>
        <p:txBody>
          <a:bodyPr/>
          <a:lstStyle/>
          <a:p>
            <a:fld id="{A2B7DCEB-F8DE-4476-9295-16A4580B6F81}" type="slidenum">
              <a:rPr kumimoji="1" lang="ja-JP" altLang="en-US" smtClean="0"/>
              <a:t>‹#›</a:t>
            </a:fld>
            <a:endParaRPr kumimoji="1" lang="ja-JP" altLang="en-US"/>
          </a:p>
        </p:txBody>
      </p:sp>
    </p:spTree>
    <p:extLst>
      <p:ext uri="{BB962C8B-B14F-4D97-AF65-F5344CB8AC3E}">
        <p14:creationId xmlns:p14="http://schemas.microsoft.com/office/powerpoint/2010/main" val="12632777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タイトルとキャプション">
    <p:spTree>
      <p:nvGrpSpPr>
        <p:cNvPr id="1" name=""/>
        <p:cNvGrpSpPr/>
        <p:nvPr/>
      </p:nvGrpSpPr>
      <p:grpSpPr>
        <a:xfrm>
          <a:off x="0" y="0"/>
          <a:ext cx="0" cy="0"/>
          <a:chOff x="0" y="0"/>
          <a:chExt cx="0" cy="0"/>
        </a:xfrm>
      </p:grpSpPr>
      <p:grpSp>
        <p:nvGrpSpPr>
          <p:cNvPr id="21" name="Group 20"/>
          <p:cNvGrpSpPr/>
          <p:nvPr/>
        </p:nvGrpSpPr>
        <p:grpSpPr>
          <a:xfrm>
            <a:off x="0" y="4572000"/>
            <a:ext cx="9161969" cy="1677035"/>
            <a:chOff x="0" y="2895600"/>
            <a:chExt cx="9161969" cy="1677035"/>
          </a:xfrm>
        </p:grpSpPr>
        <p:pic>
          <p:nvPicPr>
            <p:cNvPr id="22" name="Picture 21"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23" name="Picture 22" descr="HD-ShadowShort.png"/>
            <p:cNvPicPr>
              <a:picLocks noChangeAspect="1"/>
            </p:cNvPicPr>
            <p:nvPr/>
          </p:nvPicPr>
          <p:blipFill rotWithShape="1">
            <a:blip r:embed="rId3" cstate="print">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24" name="Rectangle 23"/>
            <p:cNvSpPr/>
            <p:nvPr/>
          </p:nvSpPr>
          <p:spPr>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524255" y="609597"/>
            <a:ext cx="6896534" cy="3592750"/>
          </a:xfrm>
        </p:spPr>
        <p:txBody>
          <a:bodyPr anchor="ctr"/>
          <a:lstStyle>
            <a:lvl1pPr>
              <a:defRPr sz="3200"/>
            </a:lvl1pPr>
          </a:lstStyle>
          <a:p>
            <a:r>
              <a:rPr lang="ja-JP" altLang="en-US" smtClean="0"/>
              <a:t>マスター タイトルの書式設定</a:t>
            </a:r>
            <a:endParaRPr lang="en-US" dirty="0"/>
          </a:p>
        </p:txBody>
      </p:sp>
      <p:sp>
        <p:nvSpPr>
          <p:cNvPr id="4" name="Text Placeholder 3"/>
          <p:cNvSpPr>
            <a:spLocks noGrp="1"/>
          </p:cNvSpPr>
          <p:nvPr>
            <p:ph type="body" sz="half" idx="2"/>
          </p:nvPr>
        </p:nvSpPr>
        <p:spPr>
          <a:xfrm>
            <a:off x="531638" y="4710340"/>
            <a:ext cx="6889151" cy="1101764"/>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p>
            <a:fld id="{CC528B01-A02F-4A3B-B252-A428595C8470}" type="datetimeFigureOut">
              <a:rPr kumimoji="1" lang="ja-JP" altLang="en-US" smtClean="0"/>
              <a:t>2015/5/19</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a:xfrm>
            <a:off x="7856438" y="4711616"/>
            <a:ext cx="1149836" cy="1090789"/>
          </a:xfrm>
        </p:spPr>
        <p:txBody>
          <a:bodyPr/>
          <a:lstStyle/>
          <a:p>
            <a:fld id="{A2B7DCEB-F8DE-4476-9295-16A4580B6F81}" type="slidenum">
              <a:rPr kumimoji="1" lang="ja-JP" altLang="en-US" smtClean="0"/>
              <a:t>‹#›</a:t>
            </a:fld>
            <a:endParaRPr kumimoji="1" lang="ja-JP" altLang="en-US"/>
          </a:p>
        </p:txBody>
      </p:sp>
    </p:spTree>
    <p:extLst>
      <p:ext uri="{BB962C8B-B14F-4D97-AF65-F5344CB8AC3E}">
        <p14:creationId xmlns:p14="http://schemas.microsoft.com/office/powerpoint/2010/main" val="117868422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引用 (キャプション付き)">
    <p:spTree>
      <p:nvGrpSpPr>
        <p:cNvPr id="1" name=""/>
        <p:cNvGrpSpPr/>
        <p:nvPr/>
      </p:nvGrpSpPr>
      <p:grpSpPr>
        <a:xfrm>
          <a:off x="0" y="0"/>
          <a:ext cx="0" cy="0"/>
          <a:chOff x="0" y="0"/>
          <a:chExt cx="0" cy="0"/>
        </a:xfrm>
      </p:grpSpPr>
      <p:grpSp>
        <p:nvGrpSpPr>
          <p:cNvPr id="29" name="Group 28"/>
          <p:cNvGrpSpPr/>
          <p:nvPr/>
        </p:nvGrpSpPr>
        <p:grpSpPr>
          <a:xfrm>
            <a:off x="0" y="4572000"/>
            <a:ext cx="9161969" cy="1677035"/>
            <a:chOff x="0" y="2895600"/>
            <a:chExt cx="9161969" cy="1677035"/>
          </a:xfrm>
        </p:grpSpPr>
        <p:pic>
          <p:nvPicPr>
            <p:cNvPr id="30" name="Picture 29"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31" name="Picture 30" descr="HD-ShadowShort.png"/>
            <p:cNvPicPr>
              <a:picLocks noChangeAspect="1"/>
            </p:cNvPicPr>
            <p:nvPr/>
          </p:nvPicPr>
          <p:blipFill rotWithShape="1">
            <a:blip r:embed="rId3" cstate="print">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32" name="Rectangle 31"/>
            <p:cNvSpPr/>
            <p:nvPr/>
          </p:nvSpPr>
          <p:spPr>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767921" y="616983"/>
            <a:ext cx="6425147" cy="3036061"/>
          </a:xfrm>
        </p:spPr>
        <p:txBody>
          <a:bodyPr anchor="ctr"/>
          <a:lstStyle>
            <a:lvl1pPr>
              <a:defRPr sz="3200"/>
            </a:lvl1pPr>
          </a:lstStyle>
          <a:p>
            <a:r>
              <a:rPr lang="ja-JP" altLang="en-US" smtClean="0"/>
              <a:t>マスター タイトルの書式設定</a:t>
            </a:r>
            <a:endParaRPr lang="en-US" dirty="0"/>
          </a:p>
        </p:txBody>
      </p:sp>
      <p:sp>
        <p:nvSpPr>
          <p:cNvPr id="12" name="Text Placeholder 3"/>
          <p:cNvSpPr>
            <a:spLocks noGrp="1"/>
          </p:cNvSpPr>
          <p:nvPr>
            <p:ph type="body" sz="half" idx="13"/>
          </p:nvPr>
        </p:nvSpPr>
        <p:spPr>
          <a:xfrm>
            <a:off x="989438" y="3660763"/>
            <a:ext cx="5987731"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smtClean="0"/>
              <a:t>マスター テキストの書式設定</a:t>
            </a:r>
          </a:p>
        </p:txBody>
      </p:sp>
      <p:sp>
        <p:nvSpPr>
          <p:cNvPr id="4" name="Text Placeholder 3"/>
          <p:cNvSpPr>
            <a:spLocks noGrp="1"/>
          </p:cNvSpPr>
          <p:nvPr>
            <p:ph type="body" sz="half" idx="2"/>
          </p:nvPr>
        </p:nvSpPr>
        <p:spPr>
          <a:xfrm>
            <a:off x="531638" y="4710340"/>
            <a:ext cx="6903919" cy="1101764"/>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p>
            <a:fld id="{CC528B01-A02F-4A3B-B252-A428595C8470}" type="datetimeFigureOut">
              <a:rPr kumimoji="1" lang="ja-JP" altLang="en-US" smtClean="0"/>
              <a:t>2015/5/19</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a:xfrm>
            <a:off x="7856438" y="4709926"/>
            <a:ext cx="1149836" cy="1090789"/>
          </a:xfrm>
        </p:spPr>
        <p:txBody>
          <a:bodyPr/>
          <a:lstStyle/>
          <a:p>
            <a:fld id="{A2B7DCEB-F8DE-4476-9295-16A4580B6F81}" type="slidenum">
              <a:rPr kumimoji="1" lang="ja-JP" altLang="en-US" smtClean="0"/>
              <a:t>‹#›</a:t>
            </a:fld>
            <a:endParaRPr kumimoji="1" lang="ja-JP" altLang="en-US"/>
          </a:p>
        </p:txBody>
      </p:sp>
      <p:sp>
        <p:nvSpPr>
          <p:cNvPr id="27" name="TextBox 26"/>
          <p:cNvSpPr txBox="1"/>
          <p:nvPr/>
        </p:nvSpPr>
        <p:spPr>
          <a:xfrm>
            <a:off x="270932" y="748116"/>
            <a:ext cx="5334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28" name="TextBox 27"/>
          <p:cNvSpPr txBox="1"/>
          <p:nvPr/>
        </p:nvSpPr>
        <p:spPr>
          <a:xfrm>
            <a:off x="6967191" y="2998573"/>
            <a:ext cx="457200" cy="584777"/>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extLst>
      <p:ext uri="{BB962C8B-B14F-4D97-AF65-F5344CB8AC3E}">
        <p14:creationId xmlns:p14="http://schemas.microsoft.com/office/powerpoint/2010/main" val="379396666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札">
    <p:spTree>
      <p:nvGrpSpPr>
        <p:cNvPr id="1" name=""/>
        <p:cNvGrpSpPr/>
        <p:nvPr/>
      </p:nvGrpSpPr>
      <p:grpSpPr>
        <a:xfrm>
          <a:off x="0" y="0"/>
          <a:ext cx="0" cy="0"/>
          <a:chOff x="0" y="0"/>
          <a:chExt cx="0" cy="0"/>
        </a:xfrm>
      </p:grpSpPr>
      <p:grpSp>
        <p:nvGrpSpPr>
          <p:cNvPr id="22" name="Group 21"/>
          <p:cNvGrpSpPr/>
          <p:nvPr/>
        </p:nvGrpSpPr>
        <p:grpSpPr>
          <a:xfrm>
            <a:off x="0" y="4572000"/>
            <a:ext cx="9161969" cy="1677035"/>
            <a:chOff x="0" y="2895600"/>
            <a:chExt cx="9161969" cy="1677035"/>
          </a:xfrm>
        </p:grpSpPr>
        <p:pic>
          <p:nvPicPr>
            <p:cNvPr id="23" name="Picture 22"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24" name="Picture 23" descr="HD-ShadowShort.png"/>
            <p:cNvPicPr>
              <a:picLocks noChangeAspect="1"/>
            </p:cNvPicPr>
            <p:nvPr/>
          </p:nvPicPr>
          <p:blipFill rotWithShape="1">
            <a:blip r:embed="rId3" cstate="print">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25" name="Rectangle 24"/>
            <p:cNvSpPr/>
            <p:nvPr/>
          </p:nvSpPr>
          <p:spPr>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Rectangle 25"/>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531638" y="4710340"/>
            <a:ext cx="6896534" cy="589812"/>
          </a:xfrm>
        </p:spPr>
        <p:txBody>
          <a:bodyPr anchor="b"/>
          <a:lstStyle>
            <a:lvl1pPr>
              <a:defRPr sz="3200"/>
            </a:lvl1pPr>
          </a:lstStyle>
          <a:p>
            <a:r>
              <a:rPr lang="ja-JP" altLang="en-US" smtClean="0"/>
              <a:t>マスター タイトルの書式設定</a:t>
            </a:r>
            <a:endParaRPr lang="en-US" dirty="0"/>
          </a:p>
        </p:txBody>
      </p:sp>
      <p:sp>
        <p:nvSpPr>
          <p:cNvPr id="4" name="Text Placeholder 3"/>
          <p:cNvSpPr>
            <a:spLocks noGrp="1"/>
          </p:cNvSpPr>
          <p:nvPr>
            <p:ph type="body" sz="half" idx="2"/>
          </p:nvPr>
        </p:nvSpPr>
        <p:spPr>
          <a:xfrm>
            <a:off x="531639" y="5300150"/>
            <a:ext cx="6896534" cy="51195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p>
            <a:fld id="{CC528B01-A02F-4A3B-B252-A428595C8470}" type="datetimeFigureOut">
              <a:rPr kumimoji="1" lang="ja-JP" altLang="en-US" smtClean="0"/>
              <a:t>2015/5/19</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a:xfrm>
            <a:off x="7856438" y="4709926"/>
            <a:ext cx="1149836" cy="1090789"/>
          </a:xfrm>
        </p:spPr>
        <p:txBody>
          <a:bodyPr/>
          <a:lstStyle/>
          <a:p>
            <a:fld id="{A2B7DCEB-F8DE-4476-9295-16A4580B6F81}" type="slidenum">
              <a:rPr kumimoji="1" lang="ja-JP" altLang="en-US" smtClean="0"/>
              <a:t>‹#›</a:t>
            </a:fld>
            <a:endParaRPr kumimoji="1" lang="ja-JP" altLang="en-US"/>
          </a:p>
        </p:txBody>
      </p:sp>
    </p:spTree>
    <p:extLst>
      <p:ext uri="{BB962C8B-B14F-4D97-AF65-F5344CB8AC3E}">
        <p14:creationId xmlns:p14="http://schemas.microsoft.com/office/powerpoint/2010/main" val="113291927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段">
    <p:spTree>
      <p:nvGrpSpPr>
        <p:cNvPr id="1" name=""/>
        <p:cNvGrpSpPr/>
        <p:nvPr/>
      </p:nvGrpSpPr>
      <p:grpSpPr>
        <a:xfrm>
          <a:off x="0" y="0"/>
          <a:ext cx="0" cy="0"/>
          <a:chOff x="0" y="0"/>
          <a:chExt cx="0" cy="0"/>
        </a:xfrm>
      </p:grpSpPr>
      <p:grpSp>
        <p:nvGrpSpPr>
          <p:cNvPr id="23" name="Group 22"/>
          <p:cNvGrpSpPr/>
          <p:nvPr/>
        </p:nvGrpSpPr>
        <p:grpSpPr>
          <a:xfrm>
            <a:off x="0" y="609600"/>
            <a:ext cx="9161969" cy="1677035"/>
            <a:chOff x="0" y="2895600"/>
            <a:chExt cx="9161969" cy="1677035"/>
          </a:xfrm>
        </p:grpSpPr>
        <p:pic>
          <p:nvPicPr>
            <p:cNvPr id="24" name="Picture 23"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25" name="Picture 24" descr="HD-ShadowShort.png"/>
            <p:cNvPicPr>
              <a:picLocks noChangeAspect="1"/>
            </p:cNvPicPr>
            <p:nvPr/>
          </p:nvPicPr>
          <p:blipFill rotWithShape="1">
            <a:blip r:embed="rId3" cstate="print">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26" name="Rectangle 25"/>
            <p:cNvSpPr/>
            <p:nvPr/>
          </p:nvSpPr>
          <p:spPr>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15" name="Title 1"/>
          <p:cNvSpPr>
            <a:spLocks noGrp="1"/>
          </p:cNvSpPr>
          <p:nvPr>
            <p:ph type="title"/>
          </p:nvPr>
        </p:nvSpPr>
        <p:spPr>
          <a:xfrm>
            <a:off x="531639" y="753228"/>
            <a:ext cx="6896534" cy="1080938"/>
          </a:xfrm>
        </p:spPr>
        <p:txBody>
          <a:bodyPr/>
          <a:lstStyle/>
          <a:p>
            <a:r>
              <a:rPr lang="ja-JP" altLang="en-US" smtClean="0"/>
              <a:t>マスター タイトルの書式設定</a:t>
            </a:r>
            <a:endParaRPr lang="en-US" dirty="0"/>
          </a:p>
        </p:txBody>
      </p:sp>
      <p:sp>
        <p:nvSpPr>
          <p:cNvPr id="7" name="Text Placeholder 2"/>
          <p:cNvSpPr>
            <a:spLocks noGrp="1"/>
          </p:cNvSpPr>
          <p:nvPr>
            <p:ph type="body" idx="1"/>
          </p:nvPr>
        </p:nvSpPr>
        <p:spPr>
          <a:xfrm>
            <a:off x="532629" y="2329489"/>
            <a:ext cx="219456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8" name="Text Placeholder 3"/>
          <p:cNvSpPr>
            <a:spLocks noGrp="1"/>
          </p:cNvSpPr>
          <p:nvPr>
            <p:ph type="body" sz="half" idx="15"/>
          </p:nvPr>
        </p:nvSpPr>
        <p:spPr>
          <a:xfrm>
            <a:off x="539777" y="3015290"/>
            <a:ext cx="219456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smtClean="0"/>
              <a:t>マスター テキストの書式設定</a:t>
            </a:r>
          </a:p>
        </p:txBody>
      </p:sp>
      <p:sp>
        <p:nvSpPr>
          <p:cNvPr id="9" name="Text Placeholder 4"/>
          <p:cNvSpPr>
            <a:spLocks noGrp="1"/>
          </p:cNvSpPr>
          <p:nvPr>
            <p:ph type="body" sz="quarter" idx="3"/>
          </p:nvPr>
        </p:nvSpPr>
        <p:spPr>
          <a:xfrm>
            <a:off x="2878413" y="2336873"/>
            <a:ext cx="219456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10" name="Text Placeholder 3"/>
          <p:cNvSpPr>
            <a:spLocks noGrp="1"/>
          </p:cNvSpPr>
          <p:nvPr>
            <p:ph type="body" sz="half" idx="16"/>
          </p:nvPr>
        </p:nvSpPr>
        <p:spPr>
          <a:xfrm>
            <a:off x="2879710" y="3007906"/>
            <a:ext cx="219456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smtClean="0"/>
              <a:t>マスター テキストの書式設定</a:t>
            </a:r>
          </a:p>
        </p:txBody>
      </p:sp>
      <p:sp>
        <p:nvSpPr>
          <p:cNvPr id="11" name="Text Placeholder 4"/>
          <p:cNvSpPr>
            <a:spLocks noGrp="1"/>
          </p:cNvSpPr>
          <p:nvPr>
            <p:ph type="body" sz="quarter" idx="13"/>
          </p:nvPr>
        </p:nvSpPr>
        <p:spPr>
          <a:xfrm>
            <a:off x="5226136" y="2336873"/>
            <a:ext cx="219456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12" name="Text Placeholder 3"/>
          <p:cNvSpPr>
            <a:spLocks noGrp="1"/>
          </p:cNvSpPr>
          <p:nvPr>
            <p:ph type="body" sz="half" idx="17"/>
          </p:nvPr>
        </p:nvSpPr>
        <p:spPr>
          <a:xfrm>
            <a:off x="5233520" y="3007905"/>
            <a:ext cx="219456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smtClean="0"/>
              <a:t>マスター テキストの書式設定</a:t>
            </a:r>
          </a:p>
        </p:txBody>
      </p:sp>
      <p:sp>
        <p:nvSpPr>
          <p:cNvPr id="3" name="Date Placeholder 2"/>
          <p:cNvSpPr>
            <a:spLocks noGrp="1"/>
          </p:cNvSpPr>
          <p:nvPr>
            <p:ph type="dt" sz="half" idx="10"/>
          </p:nvPr>
        </p:nvSpPr>
        <p:spPr/>
        <p:txBody>
          <a:bodyPr/>
          <a:lstStyle/>
          <a:p>
            <a:fld id="{CC528B01-A02F-4A3B-B252-A428595C8470}" type="datetimeFigureOut">
              <a:rPr kumimoji="1" lang="ja-JP" altLang="en-US" smtClean="0"/>
              <a:t>2015/5/19</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A2B7DCEB-F8DE-4476-9295-16A4580B6F81}" type="slidenum">
              <a:rPr kumimoji="1" lang="ja-JP" altLang="en-US" smtClean="0"/>
              <a:t>‹#›</a:t>
            </a:fld>
            <a:endParaRPr kumimoji="1" lang="ja-JP" altLang="en-US"/>
          </a:p>
        </p:txBody>
      </p:sp>
    </p:spTree>
    <p:extLst>
      <p:ext uri="{BB962C8B-B14F-4D97-AF65-F5344CB8AC3E}">
        <p14:creationId xmlns:p14="http://schemas.microsoft.com/office/powerpoint/2010/main" val="5230254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つの画像列">
    <p:spTree>
      <p:nvGrpSpPr>
        <p:cNvPr id="1" name=""/>
        <p:cNvGrpSpPr/>
        <p:nvPr/>
      </p:nvGrpSpPr>
      <p:grpSpPr>
        <a:xfrm>
          <a:off x="0" y="0"/>
          <a:ext cx="0" cy="0"/>
          <a:chOff x="0" y="0"/>
          <a:chExt cx="0" cy="0"/>
        </a:xfrm>
      </p:grpSpPr>
      <p:grpSp>
        <p:nvGrpSpPr>
          <p:cNvPr id="34" name="Group 33"/>
          <p:cNvGrpSpPr/>
          <p:nvPr/>
        </p:nvGrpSpPr>
        <p:grpSpPr>
          <a:xfrm>
            <a:off x="0" y="609600"/>
            <a:ext cx="9161969" cy="1677035"/>
            <a:chOff x="0" y="2895600"/>
            <a:chExt cx="9161969" cy="1677035"/>
          </a:xfrm>
        </p:grpSpPr>
        <p:pic>
          <p:nvPicPr>
            <p:cNvPr id="35" name="Picture 34"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36" name="Picture 35" descr="HD-ShadowShort.png"/>
            <p:cNvPicPr>
              <a:picLocks noChangeAspect="1"/>
            </p:cNvPicPr>
            <p:nvPr/>
          </p:nvPicPr>
          <p:blipFill rotWithShape="1">
            <a:blip r:embed="rId3" cstate="print">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37" name="Rectangle 36"/>
            <p:cNvSpPr/>
            <p:nvPr/>
          </p:nvSpPr>
          <p:spPr>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8" name="Rectangle 37"/>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30" name="Title 1"/>
          <p:cNvSpPr>
            <a:spLocks noGrp="1"/>
          </p:cNvSpPr>
          <p:nvPr>
            <p:ph type="title"/>
          </p:nvPr>
        </p:nvSpPr>
        <p:spPr>
          <a:xfrm>
            <a:off x="531639" y="753228"/>
            <a:ext cx="6896534" cy="1080938"/>
          </a:xfrm>
        </p:spPr>
        <p:txBody>
          <a:bodyPr/>
          <a:lstStyle/>
          <a:p>
            <a:r>
              <a:rPr lang="ja-JP" altLang="en-US" smtClean="0"/>
              <a:t>マスター タイトルの書式設定</a:t>
            </a:r>
            <a:endParaRPr lang="en-US" dirty="0"/>
          </a:p>
        </p:txBody>
      </p:sp>
      <p:sp>
        <p:nvSpPr>
          <p:cNvPr id="19" name="Text Placeholder 2"/>
          <p:cNvSpPr>
            <a:spLocks noGrp="1"/>
          </p:cNvSpPr>
          <p:nvPr>
            <p:ph type="body" idx="1"/>
          </p:nvPr>
        </p:nvSpPr>
        <p:spPr>
          <a:xfrm>
            <a:off x="532391" y="4297503"/>
            <a:ext cx="2192257"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20" name="Picture Placeholder 2"/>
          <p:cNvSpPr>
            <a:spLocks noGrp="1" noChangeAspect="1"/>
          </p:cNvSpPr>
          <p:nvPr>
            <p:ph type="pic" idx="15"/>
          </p:nvPr>
        </p:nvSpPr>
        <p:spPr>
          <a:xfrm>
            <a:off x="532391" y="2336873"/>
            <a:ext cx="2192257"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smtClean="0"/>
              <a:t>図を追加</a:t>
            </a:r>
            <a:endParaRPr lang="en-US" dirty="0"/>
          </a:p>
        </p:txBody>
      </p:sp>
      <p:sp>
        <p:nvSpPr>
          <p:cNvPr id="21" name="Text Placeholder 3"/>
          <p:cNvSpPr>
            <a:spLocks noGrp="1"/>
          </p:cNvSpPr>
          <p:nvPr>
            <p:ph type="body" sz="half" idx="18"/>
          </p:nvPr>
        </p:nvSpPr>
        <p:spPr>
          <a:xfrm>
            <a:off x="532391" y="4873765"/>
            <a:ext cx="219225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smtClean="0"/>
              <a:t>マスター テキストの書式設定</a:t>
            </a:r>
          </a:p>
        </p:txBody>
      </p:sp>
      <p:sp>
        <p:nvSpPr>
          <p:cNvPr id="22" name="Text Placeholder 4"/>
          <p:cNvSpPr>
            <a:spLocks noGrp="1"/>
          </p:cNvSpPr>
          <p:nvPr>
            <p:ph type="body" sz="quarter" idx="3"/>
          </p:nvPr>
        </p:nvSpPr>
        <p:spPr>
          <a:xfrm>
            <a:off x="2870497" y="4297503"/>
            <a:ext cx="221507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23" name="Picture Placeholder 2"/>
          <p:cNvSpPr>
            <a:spLocks noGrp="1" noChangeAspect="1"/>
          </p:cNvSpPr>
          <p:nvPr>
            <p:ph type="pic" idx="21"/>
          </p:nvPr>
        </p:nvSpPr>
        <p:spPr>
          <a:xfrm>
            <a:off x="2870497" y="2336873"/>
            <a:ext cx="221507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smtClean="0"/>
              <a:t>図を追加</a:t>
            </a:r>
            <a:endParaRPr lang="en-US" dirty="0"/>
          </a:p>
        </p:txBody>
      </p:sp>
      <p:sp>
        <p:nvSpPr>
          <p:cNvPr id="24" name="Text Placeholder 3"/>
          <p:cNvSpPr>
            <a:spLocks noGrp="1"/>
          </p:cNvSpPr>
          <p:nvPr>
            <p:ph type="body" sz="half" idx="19"/>
          </p:nvPr>
        </p:nvSpPr>
        <p:spPr>
          <a:xfrm>
            <a:off x="2869483" y="4873764"/>
            <a:ext cx="2218004"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smtClean="0"/>
              <a:t>マスター テキストの書式設定</a:t>
            </a:r>
          </a:p>
        </p:txBody>
      </p:sp>
      <p:sp>
        <p:nvSpPr>
          <p:cNvPr id="25" name="Text Placeholder 4"/>
          <p:cNvSpPr>
            <a:spLocks noGrp="1"/>
          </p:cNvSpPr>
          <p:nvPr>
            <p:ph type="body" sz="quarter" idx="13"/>
          </p:nvPr>
        </p:nvSpPr>
        <p:spPr>
          <a:xfrm>
            <a:off x="5231028" y="4297503"/>
            <a:ext cx="2194333"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26" name="Picture Placeholder 2"/>
          <p:cNvSpPr>
            <a:spLocks noGrp="1" noChangeAspect="1"/>
          </p:cNvSpPr>
          <p:nvPr>
            <p:ph type="pic" idx="22"/>
          </p:nvPr>
        </p:nvSpPr>
        <p:spPr>
          <a:xfrm>
            <a:off x="5231027" y="2336873"/>
            <a:ext cx="2194333"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smtClean="0"/>
              <a:t>図を追加</a:t>
            </a:r>
            <a:endParaRPr lang="en-US" dirty="0"/>
          </a:p>
        </p:txBody>
      </p:sp>
      <p:sp>
        <p:nvSpPr>
          <p:cNvPr id="27" name="Text Placeholder 3"/>
          <p:cNvSpPr>
            <a:spLocks noGrp="1"/>
          </p:cNvSpPr>
          <p:nvPr>
            <p:ph type="body" sz="half" idx="20"/>
          </p:nvPr>
        </p:nvSpPr>
        <p:spPr>
          <a:xfrm>
            <a:off x="5230934" y="4873762"/>
            <a:ext cx="2197239"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smtClean="0"/>
              <a:t>マスター テキストの書式設定</a:t>
            </a:r>
          </a:p>
        </p:txBody>
      </p:sp>
      <p:sp>
        <p:nvSpPr>
          <p:cNvPr id="3" name="Date Placeholder 2"/>
          <p:cNvSpPr>
            <a:spLocks noGrp="1"/>
          </p:cNvSpPr>
          <p:nvPr>
            <p:ph type="dt" sz="half" idx="10"/>
          </p:nvPr>
        </p:nvSpPr>
        <p:spPr/>
        <p:txBody>
          <a:bodyPr/>
          <a:lstStyle/>
          <a:p>
            <a:fld id="{CC528B01-A02F-4A3B-B252-A428595C8470}" type="datetimeFigureOut">
              <a:rPr kumimoji="1" lang="ja-JP" altLang="en-US" smtClean="0"/>
              <a:t>2015/5/19</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A2B7DCEB-F8DE-4476-9295-16A4580B6F81}" type="slidenum">
              <a:rPr kumimoji="1" lang="ja-JP" altLang="en-US" smtClean="0"/>
              <a:t>‹#›</a:t>
            </a:fld>
            <a:endParaRPr kumimoji="1" lang="ja-JP" altLang="en-US"/>
          </a:p>
        </p:txBody>
      </p:sp>
    </p:spTree>
    <p:extLst>
      <p:ext uri="{BB962C8B-B14F-4D97-AF65-F5344CB8AC3E}">
        <p14:creationId xmlns:p14="http://schemas.microsoft.com/office/powerpoint/2010/main" val="398696571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grpSp>
        <p:nvGrpSpPr>
          <p:cNvPr id="16" name="Group 15"/>
          <p:cNvGrpSpPr/>
          <p:nvPr/>
        </p:nvGrpSpPr>
        <p:grpSpPr>
          <a:xfrm>
            <a:off x="0" y="609600"/>
            <a:ext cx="9161969" cy="1677035"/>
            <a:chOff x="0" y="2895600"/>
            <a:chExt cx="9161969" cy="1677035"/>
          </a:xfrm>
        </p:grpSpPr>
        <p:pic>
          <p:nvPicPr>
            <p:cNvPr id="17" name="Picture 16"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18" name="Picture 17" descr="HD-ShadowShort.png"/>
            <p:cNvPicPr>
              <a:picLocks noChangeAspect="1"/>
            </p:cNvPicPr>
            <p:nvPr/>
          </p:nvPicPr>
          <p:blipFill rotWithShape="1">
            <a:blip r:embed="rId3" cstate="print">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19" name="Rectangle 18"/>
            <p:cNvSpPr/>
            <p:nvPr/>
          </p:nvSpPr>
          <p:spPr>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Rectangle 19"/>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531639" y="753228"/>
            <a:ext cx="6896534" cy="1080938"/>
          </a:xfrm>
        </p:spPr>
        <p:txBody>
          <a:bodyPr/>
          <a:lstStyle>
            <a:lvl1pPr algn="r">
              <a:defRPr/>
            </a:lvl1pPr>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CC528B01-A02F-4A3B-B252-A428595C8470}" type="datetimeFigureOut">
              <a:rPr kumimoji="1" lang="ja-JP" altLang="en-US" smtClean="0"/>
              <a:t>2015/5/19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A2B7DCEB-F8DE-4476-9295-16A4580B6F81}" type="slidenum">
              <a:rPr kumimoji="1" lang="ja-JP" altLang="en-US" smtClean="0"/>
              <a:t>‹#›</a:t>
            </a:fld>
            <a:endParaRPr kumimoji="1" lang="ja-JP" altLang="en-US"/>
          </a:p>
        </p:txBody>
      </p:sp>
    </p:spTree>
    <p:extLst>
      <p:ext uri="{BB962C8B-B14F-4D97-AF65-F5344CB8AC3E}">
        <p14:creationId xmlns:p14="http://schemas.microsoft.com/office/powerpoint/2010/main" val="407435911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grpSp>
        <p:nvGrpSpPr>
          <p:cNvPr id="14" name="Group 13"/>
          <p:cNvGrpSpPr/>
          <p:nvPr/>
        </p:nvGrpSpPr>
        <p:grpSpPr>
          <a:xfrm rot="5400000">
            <a:off x="4575305" y="2747178"/>
            <a:ext cx="6862555" cy="1368199"/>
            <a:chOff x="2281445" y="609600"/>
            <a:chExt cx="6862555" cy="1368199"/>
          </a:xfrm>
        </p:grpSpPr>
        <p:sp>
          <p:nvSpPr>
            <p:cNvPr id="12" name="Rectangle 11"/>
            <p:cNvSpPr/>
            <p:nvPr/>
          </p:nvSpPr>
          <p:spPr>
            <a:xfrm>
              <a:off x="2281445" y="609601"/>
              <a:ext cx="5285695"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7710769" y="609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Vertical Title 1"/>
          <p:cNvSpPr>
            <a:spLocks noGrp="1"/>
          </p:cNvSpPr>
          <p:nvPr>
            <p:ph type="title" orient="vert"/>
          </p:nvPr>
        </p:nvSpPr>
        <p:spPr>
          <a:xfrm>
            <a:off x="7464798" y="609597"/>
            <a:ext cx="1069602" cy="4461936"/>
          </a:xfrm>
        </p:spPr>
        <p:txBody>
          <a:bodyPr vert="eaVert"/>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a:xfrm>
            <a:off x="510241" y="609598"/>
            <a:ext cx="6576359" cy="5326589"/>
          </a:xfrm>
        </p:spPr>
        <p:txBody>
          <a:bodyPr vert="eaVe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a:xfrm>
            <a:off x="5029144" y="5936188"/>
            <a:ext cx="2057400" cy="365125"/>
          </a:xfrm>
        </p:spPr>
        <p:txBody>
          <a:bodyPr/>
          <a:lstStyle/>
          <a:p>
            <a:fld id="{CC528B01-A02F-4A3B-B252-A428595C8470}" type="datetimeFigureOut">
              <a:rPr kumimoji="1" lang="ja-JP" altLang="en-US" smtClean="0"/>
              <a:t>2015/5/19</a:t>
            </a:fld>
            <a:endParaRPr kumimoji="1" lang="ja-JP" altLang="en-US"/>
          </a:p>
        </p:txBody>
      </p:sp>
      <p:sp>
        <p:nvSpPr>
          <p:cNvPr id="5" name="Footer Placeholder 4"/>
          <p:cNvSpPr>
            <a:spLocks noGrp="1"/>
          </p:cNvSpPr>
          <p:nvPr>
            <p:ph type="ftr" sz="quarter" idx="11"/>
          </p:nvPr>
        </p:nvSpPr>
        <p:spPr>
          <a:xfrm>
            <a:off x="510241" y="5936189"/>
            <a:ext cx="4518959" cy="365125"/>
          </a:xfrm>
        </p:spPr>
        <p:txBody>
          <a:bodyPr/>
          <a:lstStyle/>
          <a:p>
            <a:endParaRPr kumimoji="1" lang="ja-JP" altLang="en-US"/>
          </a:p>
        </p:txBody>
      </p:sp>
      <p:sp>
        <p:nvSpPr>
          <p:cNvPr id="6" name="Slide Number Placeholder 5"/>
          <p:cNvSpPr>
            <a:spLocks noGrp="1"/>
          </p:cNvSpPr>
          <p:nvPr>
            <p:ph type="sldNum" sz="quarter" idx="12"/>
          </p:nvPr>
        </p:nvSpPr>
        <p:spPr>
          <a:xfrm>
            <a:off x="7431152" y="5432500"/>
            <a:ext cx="1149636" cy="1273100"/>
          </a:xfrm>
        </p:spPr>
        <p:txBody>
          <a:bodyPr anchor="t"/>
          <a:lstStyle>
            <a:lvl1pPr algn="ctr">
              <a:defRPr/>
            </a:lvl1pPr>
          </a:lstStyle>
          <a:p>
            <a:fld id="{A2B7DCEB-F8DE-4476-9295-16A4580B6F81}" type="slidenum">
              <a:rPr kumimoji="1" lang="ja-JP" altLang="en-US" smtClean="0"/>
              <a:t>‹#›</a:t>
            </a:fld>
            <a:endParaRPr kumimoji="1" lang="ja-JP" altLang="en-US"/>
          </a:p>
        </p:txBody>
      </p:sp>
    </p:spTree>
    <p:extLst>
      <p:ext uri="{BB962C8B-B14F-4D97-AF65-F5344CB8AC3E}">
        <p14:creationId xmlns:p14="http://schemas.microsoft.com/office/powerpoint/2010/main" val="8710846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grpSp>
        <p:nvGrpSpPr>
          <p:cNvPr id="27" name="Group 26"/>
          <p:cNvGrpSpPr/>
          <p:nvPr/>
        </p:nvGrpSpPr>
        <p:grpSpPr>
          <a:xfrm>
            <a:off x="0" y="609600"/>
            <a:ext cx="9161969" cy="1677035"/>
            <a:chOff x="0" y="2895600"/>
            <a:chExt cx="9161969" cy="1677035"/>
          </a:xfrm>
        </p:grpSpPr>
        <p:pic>
          <p:nvPicPr>
            <p:cNvPr id="28" name="Picture 27"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29" name="Picture 28" descr="HD-ShadowShort.png"/>
            <p:cNvPicPr>
              <a:picLocks noChangeAspect="1"/>
            </p:cNvPicPr>
            <p:nvPr/>
          </p:nvPicPr>
          <p:blipFill rotWithShape="1">
            <a:blip r:embed="rId3" cstate="print">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30" name="Rectangle 29"/>
            <p:cNvSpPr/>
            <p:nvPr/>
          </p:nvSpPr>
          <p:spPr>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1" name="Rectangle 30"/>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Content Placeholder 2"/>
          <p:cNvSpPr>
            <a:spLocks noGrp="1"/>
          </p:cNvSpPr>
          <p:nvPr>
            <p:ph idx="1"/>
          </p:nvPr>
        </p:nvSpPr>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CC528B01-A02F-4A3B-B252-A428595C8470}" type="datetimeFigureOut">
              <a:rPr kumimoji="1" lang="ja-JP" altLang="en-US" smtClean="0"/>
              <a:t>2015/5/19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A2B7DCEB-F8DE-4476-9295-16A4580B6F81}" type="slidenum">
              <a:rPr kumimoji="1" lang="ja-JP" altLang="en-US" smtClean="0"/>
              <a:t>‹#›</a:t>
            </a:fld>
            <a:endParaRPr kumimoji="1" lang="ja-JP" altLang="en-US"/>
          </a:p>
        </p:txBody>
      </p:sp>
    </p:spTree>
    <p:extLst>
      <p:ext uri="{BB962C8B-B14F-4D97-AF65-F5344CB8AC3E}">
        <p14:creationId xmlns:p14="http://schemas.microsoft.com/office/powerpoint/2010/main" val="10736654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grpSp>
        <p:nvGrpSpPr>
          <p:cNvPr id="18" name="Group 17"/>
          <p:cNvGrpSpPr/>
          <p:nvPr/>
        </p:nvGrpSpPr>
        <p:grpSpPr>
          <a:xfrm>
            <a:off x="0" y="2728432"/>
            <a:ext cx="9161969" cy="1677035"/>
            <a:chOff x="0" y="2895600"/>
            <a:chExt cx="9161969" cy="1677035"/>
          </a:xfrm>
        </p:grpSpPr>
        <p:pic>
          <p:nvPicPr>
            <p:cNvPr id="19" name="Picture 18"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20" name="Picture 19" descr="HD-ShadowShort.png"/>
            <p:cNvPicPr>
              <a:picLocks noChangeAspect="1"/>
            </p:cNvPicPr>
            <p:nvPr/>
          </p:nvPicPr>
          <p:blipFill rotWithShape="1">
            <a:blip r:embed="rId3" cstate="print">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21" name="Rectangle 20"/>
            <p:cNvSpPr/>
            <p:nvPr/>
          </p:nvSpPr>
          <p:spPr>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2" name="Rectangle 21"/>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531639" y="2869895"/>
            <a:ext cx="6889150" cy="1090788"/>
          </a:xfrm>
        </p:spPr>
        <p:txBody>
          <a:bodyPr anchor="ctr">
            <a:normAutofit/>
          </a:bodyPr>
          <a:lstStyle>
            <a:lvl1pPr algn="r">
              <a:defRPr sz="3600"/>
            </a:lvl1p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531639" y="4232172"/>
            <a:ext cx="688915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a:xfrm>
            <a:off x="5365810" y="5936188"/>
            <a:ext cx="2057400" cy="365125"/>
          </a:xfrm>
        </p:spPr>
        <p:txBody>
          <a:bodyPr/>
          <a:lstStyle/>
          <a:p>
            <a:fld id="{CC528B01-A02F-4A3B-B252-A428595C8470}" type="datetimeFigureOut">
              <a:rPr kumimoji="1" lang="ja-JP" altLang="en-US" smtClean="0"/>
              <a:t>2015/5/19</a:t>
            </a:fld>
            <a:endParaRPr kumimoji="1" lang="ja-JP" altLang="en-US"/>
          </a:p>
        </p:txBody>
      </p:sp>
      <p:sp>
        <p:nvSpPr>
          <p:cNvPr id="5" name="Footer Placeholder 4"/>
          <p:cNvSpPr>
            <a:spLocks noGrp="1"/>
          </p:cNvSpPr>
          <p:nvPr>
            <p:ph type="ftr" sz="quarter" idx="11"/>
          </p:nvPr>
        </p:nvSpPr>
        <p:spPr>
          <a:xfrm>
            <a:off x="533400" y="5936189"/>
            <a:ext cx="4834673" cy="365125"/>
          </a:xfrm>
        </p:spPr>
        <p:txBody>
          <a:bodyPr/>
          <a:lstStyle/>
          <a:p>
            <a:endParaRPr kumimoji="1" lang="ja-JP" altLang="en-US"/>
          </a:p>
        </p:txBody>
      </p:sp>
      <p:sp>
        <p:nvSpPr>
          <p:cNvPr id="6" name="Slide Number Placeholder 5"/>
          <p:cNvSpPr>
            <a:spLocks noGrp="1"/>
          </p:cNvSpPr>
          <p:nvPr>
            <p:ph type="sldNum" sz="quarter" idx="12"/>
          </p:nvPr>
        </p:nvSpPr>
        <p:spPr>
          <a:xfrm>
            <a:off x="7856438" y="2869896"/>
            <a:ext cx="1149836" cy="1090789"/>
          </a:xfrm>
        </p:spPr>
        <p:txBody>
          <a:bodyPr/>
          <a:lstStyle/>
          <a:p>
            <a:fld id="{A2B7DCEB-F8DE-4476-9295-16A4580B6F81}" type="slidenum">
              <a:rPr kumimoji="1" lang="ja-JP" altLang="en-US" smtClean="0"/>
              <a:t>‹#›</a:t>
            </a:fld>
            <a:endParaRPr kumimoji="1" lang="ja-JP" altLang="en-US"/>
          </a:p>
        </p:txBody>
      </p:sp>
    </p:spTree>
    <p:extLst>
      <p:ext uri="{BB962C8B-B14F-4D97-AF65-F5344CB8AC3E}">
        <p14:creationId xmlns:p14="http://schemas.microsoft.com/office/powerpoint/2010/main" val="19487551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grpSp>
        <p:nvGrpSpPr>
          <p:cNvPr id="17" name="Group 16"/>
          <p:cNvGrpSpPr/>
          <p:nvPr/>
        </p:nvGrpSpPr>
        <p:grpSpPr>
          <a:xfrm>
            <a:off x="0" y="609600"/>
            <a:ext cx="9161969" cy="1677035"/>
            <a:chOff x="0" y="2895600"/>
            <a:chExt cx="9161969" cy="1677035"/>
          </a:xfrm>
        </p:grpSpPr>
        <p:pic>
          <p:nvPicPr>
            <p:cNvPr id="18" name="Picture 17"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19" name="Picture 18" descr="HD-ShadowShort.png"/>
            <p:cNvPicPr>
              <a:picLocks noChangeAspect="1"/>
            </p:cNvPicPr>
            <p:nvPr/>
          </p:nvPicPr>
          <p:blipFill rotWithShape="1">
            <a:blip r:embed="rId3" cstate="print">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20" name="Rectangle 19"/>
            <p:cNvSpPr/>
            <p:nvPr/>
          </p:nvSpPr>
          <p:spPr>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Rectangle 20"/>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533400" y="753228"/>
            <a:ext cx="6887390" cy="1080938"/>
          </a:xfrm>
        </p:spPr>
        <p:txBody>
          <a:bodyPr/>
          <a:lstStyle/>
          <a:p>
            <a:r>
              <a:rPr lang="ja-JP" altLang="en-US" smtClean="0"/>
              <a:t>マスター タイトルの書式設定</a:t>
            </a:r>
            <a:endParaRPr lang="en-US" dirty="0"/>
          </a:p>
        </p:txBody>
      </p:sp>
      <p:sp>
        <p:nvSpPr>
          <p:cNvPr id="3" name="Content Placeholder 2"/>
          <p:cNvSpPr>
            <a:spLocks noGrp="1"/>
          </p:cNvSpPr>
          <p:nvPr>
            <p:ph sz="half" idx="1"/>
          </p:nvPr>
        </p:nvSpPr>
        <p:spPr>
          <a:xfrm>
            <a:off x="533400" y="2336873"/>
            <a:ext cx="3357899" cy="3599316"/>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Content Placeholder 3"/>
          <p:cNvSpPr>
            <a:spLocks noGrp="1"/>
          </p:cNvSpPr>
          <p:nvPr>
            <p:ph sz="half" idx="2"/>
          </p:nvPr>
        </p:nvSpPr>
        <p:spPr>
          <a:xfrm>
            <a:off x="4061128" y="2336873"/>
            <a:ext cx="3359661" cy="3599316"/>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Date Placeholder 4"/>
          <p:cNvSpPr>
            <a:spLocks noGrp="1"/>
          </p:cNvSpPr>
          <p:nvPr>
            <p:ph type="dt" sz="half" idx="10"/>
          </p:nvPr>
        </p:nvSpPr>
        <p:spPr/>
        <p:txBody>
          <a:bodyPr/>
          <a:lstStyle/>
          <a:p>
            <a:fld id="{CC528B01-A02F-4A3B-B252-A428595C8470}" type="datetimeFigureOut">
              <a:rPr kumimoji="1" lang="ja-JP" altLang="en-US" smtClean="0"/>
              <a:t>2015/5/19</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A2B7DCEB-F8DE-4476-9295-16A4580B6F81}" type="slidenum">
              <a:rPr kumimoji="1" lang="ja-JP" altLang="en-US" smtClean="0"/>
              <a:t>‹#›</a:t>
            </a:fld>
            <a:endParaRPr kumimoji="1" lang="ja-JP" altLang="en-US"/>
          </a:p>
        </p:txBody>
      </p:sp>
    </p:spTree>
    <p:extLst>
      <p:ext uri="{BB962C8B-B14F-4D97-AF65-F5344CB8AC3E}">
        <p14:creationId xmlns:p14="http://schemas.microsoft.com/office/powerpoint/2010/main" val="1867299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grpSp>
        <p:nvGrpSpPr>
          <p:cNvPr id="28" name="Group 27"/>
          <p:cNvGrpSpPr/>
          <p:nvPr/>
        </p:nvGrpSpPr>
        <p:grpSpPr>
          <a:xfrm>
            <a:off x="0" y="609600"/>
            <a:ext cx="9161969" cy="1677035"/>
            <a:chOff x="0" y="2895600"/>
            <a:chExt cx="9161969" cy="1677035"/>
          </a:xfrm>
        </p:grpSpPr>
        <p:pic>
          <p:nvPicPr>
            <p:cNvPr id="29" name="Picture 28"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30" name="Picture 29" descr="HD-ShadowShort.png"/>
            <p:cNvPicPr>
              <a:picLocks noChangeAspect="1"/>
            </p:cNvPicPr>
            <p:nvPr/>
          </p:nvPicPr>
          <p:blipFill rotWithShape="1">
            <a:blip r:embed="rId3" cstate="print">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31" name="Rectangle 30"/>
            <p:cNvSpPr/>
            <p:nvPr/>
          </p:nvSpPr>
          <p:spPr>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2" name="Rectangle 31"/>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531639" y="753230"/>
            <a:ext cx="6896534" cy="1080937"/>
          </a:xfrm>
        </p:spPr>
        <p:txBody>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760988" y="2336874"/>
            <a:ext cx="3145080"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4" name="Content Placeholder 3"/>
          <p:cNvSpPr>
            <a:spLocks noGrp="1"/>
          </p:cNvSpPr>
          <p:nvPr>
            <p:ph sz="half" idx="2"/>
          </p:nvPr>
        </p:nvSpPr>
        <p:spPr>
          <a:xfrm>
            <a:off x="531638" y="3030009"/>
            <a:ext cx="3367045" cy="2906179"/>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Text Placeholder 4"/>
          <p:cNvSpPr>
            <a:spLocks noGrp="1"/>
          </p:cNvSpPr>
          <p:nvPr>
            <p:ph type="body" sz="quarter" idx="3"/>
          </p:nvPr>
        </p:nvSpPr>
        <p:spPr>
          <a:xfrm>
            <a:off x="4282646" y="2336873"/>
            <a:ext cx="3145527"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6" name="Content Placeholder 5"/>
          <p:cNvSpPr>
            <a:spLocks noGrp="1"/>
          </p:cNvSpPr>
          <p:nvPr>
            <p:ph sz="quarter" idx="4"/>
          </p:nvPr>
        </p:nvSpPr>
        <p:spPr>
          <a:xfrm>
            <a:off x="4061129" y="3030009"/>
            <a:ext cx="3367044" cy="2906179"/>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7" name="Date Placeholder 6"/>
          <p:cNvSpPr>
            <a:spLocks noGrp="1"/>
          </p:cNvSpPr>
          <p:nvPr>
            <p:ph type="dt" sz="half" idx="10"/>
          </p:nvPr>
        </p:nvSpPr>
        <p:spPr/>
        <p:txBody>
          <a:bodyPr/>
          <a:lstStyle/>
          <a:p>
            <a:fld id="{CC528B01-A02F-4A3B-B252-A428595C8470}" type="datetimeFigureOut">
              <a:rPr kumimoji="1" lang="ja-JP" altLang="en-US" smtClean="0"/>
              <a:t>2015/5/19</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A2B7DCEB-F8DE-4476-9295-16A4580B6F81}" type="slidenum">
              <a:rPr kumimoji="1" lang="ja-JP" altLang="en-US" smtClean="0"/>
              <a:t>‹#›</a:t>
            </a:fld>
            <a:endParaRPr kumimoji="1" lang="ja-JP" altLang="en-US"/>
          </a:p>
        </p:txBody>
      </p:sp>
    </p:spTree>
    <p:extLst>
      <p:ext uri="{BB962C8B-B14F-4D97-AF65-F5344CB8AC3E}">
        <p14:creationId xmlns:p14="http://schemas.microsoft.com/office/powerpoint/2010/main" val="4104051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grpSp>
        <p:nvGrpSpPr>
          <p:cNvPr id="15" name="Group 14"/>
          <p:cNvGrpSpPr/>
          <p:nvPr/>
        </p:nvGrpSpPr>
        <p:grpSpPr>
          <a:xfrm>
            <a:off x="0" y="609600"/>
            <a:ext cx="9161969" cy="1677035"/>
            <a:chOff x="0" y="2895600"/>
            <a:chExt cx="9161969" cy="1677035"/>
          </a:xfrm>
        </p:grpSpPr>
        <p:pic>
          <p:nvPicPr>
            <p:cNvPr id="16" name="Picture 15"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17" name="Picture 16" descr="HD-ShadowShort.png"/>
            <p:cNvPicPr>
              <a:picLocks noChangeAspect="1"/>
            </p:cNvPicPr>
            <p:nvPr/>
          </p:nvPicPr>
          <p:blipFill rotWithShape="1">
            <a:blip r:embed="rId3" cstate="print">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18" name="Rectangle 17"/>
            <p:cNvSpPr/>
            <p:nvPr/>
          </p:nvSpPr>
          <p:spPr>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 name="Rectangle 18"/>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Date Placeholder 2"/>
          <p:cNvSpPr>
            <a:spLocks noGrp="1"/>
          </p:cNvSpPr>
          <p:nvPr>
            <p:ph type="dt" sz="half" idx="10"/>
          </p:nvPr>
        </p:nvSpPr>
        <p:spPr/>
        <p:txBody>
          <a:bodyPr/>
          <a:lstStyle/>
          <a:p>
            <a:fld id="{CC528B01-A02F-4A3B-B252-A428595C8470}" type="datetimeFigureOut">
              <a:rPr kumimoji="1" lang="ja-JP" altLang="en-US" smtClean="0"/>
              <a:t>2015/5/19</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A2B7DCEB-F8DE-4476-9295-16A4580B6F81}" type="slidenum">
              <a:rPr kumimoji="1" lang="ja-JP" altLang="en-US" smtClean="0"/>
              <a:t>‹#›</a:t>
            </a:fld>
            <a:endParaRPr kumimoji="1" lang="ja-JP" altLang="en-US"/>
          </a:p>
        </p:txBody>
      </p:sp>
    </p:spTree>
    <p:extLst>
      <p:ext uri="{BB962C8B-B14F-4D97-AF65-F5344CB8AC3E}">
        <p14:creationId xmlns:p14="http://schemas.microsoft.com/office/powerpoint/2010/main" val="22268623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pic>
        <p:nvPicPr>
          <p:cNvPr id="12" name="Picture 11" descr="HD-ShadowShort.png"/>
          <p:cNvPicPr>
            <a:picLocks noChangeAspect="1"/>
          </p:cNvPicPr>
          <p:nvPr/>
        </p:nvPicPr>
        <p:blipFill rotWithShape="1">
          <a:blip r:embed="rId2" cstate="print">
            <a:extLst>
              <a:ext uri="{28A0092B-C50C-407E-A947-70E740481C1C}">
                <a14:useLocalDpi xmlns:a14="http://schemas.microsoft.com/office/drawing/2010/main" val="0"/>
              </a:ext>
            </a:extLst>
          </a:blip>
          <a:srcRect r="9871"/>
          <a:stretch/>
        </p:blipFill>
        <p:spPr>
          <a:xfrm>
            <a:off x="7717217" y="1973262"/>
            <a:ext cx="1444752" cy="144270"/>
          </a:xfrm>
          <a:prstGeom prst="rect">
            <a:avLst/>
          </a:prstGeom>
        </p:spPr>
      </p:pic>
      <p:sp>
        <p:nvSpPr>
          <p:cNvPr id="14" name="Rectangle 13"/>
          <p:cNvSpPr/>
          <p:nvPr/>
        </p:nvSpPr>
        <p:spPr>
          <a:xfrm>
            <a:off x="7710769" y="609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CC528B01-A02F-4A3B-B252-A428595C8470}" type="datetimeFigureOut">
              <a:rPr kumimoji="1" lang="ja-JP" altLang="en-US" smtClean="0"/>
              <a:t>2015/5/19</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A2B7DCEB-F8DE-4476-9295-16A4580B6F81}" type="slidenum">
              <a:rPr kumimoji="1" lang="ja-JP" altLang="en-US" smtClean="0"/>
              <a:t>‹#›</a:t>
            </a:fld>
            <a:endParaRPr kumimoji="1" lang="ja-JP" altLang="en-US"/>
          </a:p>
        </p:txBody>
      </p:sp>
    </p:spTree>
    <p:extLst>
      <p:ext uri="{BB962C8B-B14F-4D97-AF65-F5344CB8AC3E}">
        <p14:creationId xmlns:p14="http://schemas.microsoft.com/office/powerpoint/2010/main" val="15036370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grpSp>
        <p:nvGrpSpPr>
          <p:cNvPr id="17" name="Group 16"/>
          <p:cNvGrpSpPr/>
          <p:nvPr/>
        </p:nvGrpSpPr>
        <p:grpSpPr>
          <a:xfrm>
            <a:off x="0" y="609600"/>
            <a:ext cx="9161969" cy="1677035"/>
            <a:chOff x="0" y="2895600"/>
            <a:chExt cx="9161969" cy="1677035"/>
          </a:xfrm>
        </p:grpSpPr>
        <p:pic>
          <p:nvPicPr>
            <p:cNvPr id="18" name="Picture 17"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19" name="Picture 18" descr="HD-ShadowShort.png"/>
            <p:cNvPicPr>
              <a:picLocks noChangeAspect="1"/>
            </p:cNvPicPr>
            <p:nvPr/>
          </p:nvPicPr>
          <p:blipFill rotWithShape="1">
            <a:blip r:embed="rId3" cstate="print">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20" name="Rectangle 19"/>
            <p:cNvSpPr/>
            <p:nvPr/>
          </p:nvSpPr>
          <p:spPr>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Rectangle 20"/>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531639" y="753227"/>
            <a:ext cx="6896534" cy="1080940"/>
          </a:xfrm>
        </p:spPr>
        <p:txBody>
          <a:bodyPr anchor="ctr">
            <a:normAutofit/>
          </a:bodyPr>
          <a:lstStyle>
            <a:lvl1pPr>
              <a:defRPr sz="3600"/>
            </a:lvl1pPr>
          </a:lstStyle>
          <a:p>
            <a:r>
              <a:rPr lang="ja-JP" altLang="en-US" smtClean="0"/>
              <a:t>マスター タイトルの書式設定</a:t>
            </a:r>
            <a:endParaRPr lang="en-US" dirty="0"/>
          </a:p>
        </p:txBody>
      </p:sp>
      <p:sp>
        <p:nvSpPr>
          <p:cNvPr id="3" name="Content Placeholder 2"/>
          <p:cNvSpPr>
            <a:spLocks noGrp="1"/>
          </p:cNvSpPr>
          <p:nvPr>
            <p:ph idx="1"/>
          </p:nvPr>
        </p:nvSpPr>
        <p:spPr>
          <a:xfrm>
            <a:off x="3514385" y="2336874"/>
            <a:ext cx="3913788" cy="3599313"/>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Text Placeholder 3"/>
          <p:cNvSpPr>
            <a:spLocks noGrp="1"/>
          </p:cNvSpPr>
          <p:nvPr>
            <p:ph type="body" sz="half" idx="2"/>
          </p:nvPr>
        </p:nvSpPr>
        <p:spPr>
          <a:xfrm>
            <a:off x="533401" y="2336873"/>
            <a:ext cx="2796240"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p>
            <a:fld id="{CC528B01-A02F-4A3B-B252-A428595C8470}" type="datetimeFigureOut">
              <a:rPr kumimoji="1" lang="ja-JP" altLang="en-US" smtClean="0"/>
              <a:t>2015/5/19</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A2B7DCEB-F8DE-4476-9295-16A4580B6F81}" type="slidenum">
              <a:rPr kumimoji="1" lang="ja-JP" altLang="en-US" smtClean="0"/>
              <a:t>‹#›</a:t>
            </a:fld>
            <a:endParaRPr kumimoji="1" lang="ja-JP" altLang="en-US"/>
          </a:p>
        </p:txBody>
      </p:sp>
    </p:spTree>
    <p:extLst>
      <p:ext uri="{BB962C8B-B14F-4D97-AF65-F5344CB8AC3E}">
        <p14:creationId xmlns:p14="http://schemas.microsoft.com/office/powerpoint/2010/main" val="12912339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grpSp>
        <p:nvGrpSpPr>
          <p:cNvPr id="17" name="Group 16"/>
          <p:cNvGrpSpPr/>
          <p:nvPr/>
        </p:nvGrpSpPr>
        <p:grpSpPr>
          <a:xfrm>
            <a:off x="0" y="609600"/>
            <a:ext cx="9161969" cy="1677035"/>
            <a:chOff x="0" y="2895600"/>
            <a:chExt cx="9161969" cy="1677035"/>
          </a:xfrm>
        </p:grpSpPr>
        <p:pic>
          <p:nvPicPr>
            <p:cNvPr id="18" name="Picture 17"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19" name="Picture 18" descr="HD-ShadowShort.png"/>
            <p:cNvPicPr>
              <a:picLocks noChangeAspect="1"/>
            </p:cNvPicPr>
            <p:nvPr/>
          </p:nvPicPr>
          <p:blipFill rotWithShape="1">
            <a:blip r:embed="rId3" cstate="print">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20" name="Rectangle 19"/>
            <p:cNvSpPr/>
            <p:nvPr/>
          </p:nvSpPr>
          <p:spPr>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Rectangle 20"/>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531639" y="753228"/>
            <a:ext cx="6896534" cy="1080938"/>
          </a:xfrm>
        </p:spPr>
        <p:txBody>
          <a:bodyPr anchor="ctr">
            <a:normAutofit/>
          </a:bodyPr>
          <a:lstStyle>
            <a:lvl1pPr>
              <a:defRPr sz="3600"/>
            </a:lvl1pPr>
          </a:lstStyle>
          <a:p>
            <a:r>
              <a:rPr lang="ja-JP" altLang="en-US" smtClean="0"/>
              <a:t>マスター タイトルの書式設定</a:t>
            </a:r>
            <a:endParaRPr lang="en-US" dirty="0"/>
          </a:p>
        </p:txBody>
      </p:sp>
      <p:sp>
        <p:nvSpPr>
          <p:cNvPr id="3" name="Picture Placeholder 2"/>
          <p:cNvSpPr>
            <a:spLocks noGrp="1" noChangeAspect="1"/>
          </p:cNvSpPr>
          <p:nvPr>
            <p:ph type="pic" idx="1"/>
          </p:nvPr>
        </p:nvSpPr>
        <p:spPr>
          <a:xfrm>
            <a:off x="3510956" y="2336874"/>
            <a:ext cx="3917217"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smtClean="0"/>
              <a:t>図を追加</a:t>
            </a:r>
            <a:endParaRPr lang="en-US" dirty="0"/>
          </a:p>
        </p:txBody>
      </p:sp>
      <p:sp>
        <p:nvSpPr>
          <p:cNvPr id="4" name="Text Placeholder 3"/>
          <p:cNvSpPr>
            <a:spLocks noGrp="1"/>
          </p:cNvSpPr>
          <p:nvPr>
            <p:ph type="body" sz="half" idx="2"/>
          </p:nvPr>
        </p:nvSpPr>
        <p:spPr>
          <a:xfrm>
            <a:off x="531638" y="2336874"/>
            <a:ext cx="2798487"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p>
            <a:fld id="{CC528B01-A02F-4A3B-B252-A428595C8470}" type="datetimeFigureOut">
              <a:rPr kumimoji="1" lang="ja-JP" altLang="en-US" smtClean="0"/>
              <a:t>2015/5/19</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A2B7DCEB-F8DE-4476-9295-16A4580B6F81}" type="slidenum">
              <a:rPr kumimoji="1" lang="ja-JP" altLang="en-US" smtClean="0"/>
              <a:t>‹#›</a:t>
            </a:fld>
            <a:endParaRPr kumimoji="1" lang="ja-JP" altLang="en-US"/>
          </a:p>
        </p:txBody>
      </p:sp>
    </p:spTree>
    <p:extLst>
      <p:ext uri="{BB962C8B-B14F-4D97-AF65-F5344CB8AC3E}">
        <p14:creationId xmlns:p14="http://schemas.microsoft.com/office/powerpoint/2010/main" val="2061300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1027" name="Picture 3" descr="C:\Users\James\Desktop\msft\Berlin\build Assets\hashOverlaySD-FullResolve.png"/>
          <p:cNvPicPr>
            <a:picLocks noChangeAspect="1" noChangeArrowheads="1"/>
          </p:cNvPicPr>
          <p:nvPr/>
        </p:nvPicPr>
        <p:blipFill>
          <a:blip r:embed="rId19">
            <a:alphaModFix amt="10000"/>
            <a:extLst>
              <a:ext uri="{28A0092B-C50C-407E-A947-70E740481C1C}">
                <a14:useLocalDpi xmlns:a14="http://schemas.microsoft.com/office/drawing/2010/main" val="0"/>
              </a:ext>
            </a:extLst>
          </a:blip>
          <a:srcRect/>
          <a:stretch>
            <a:fillRect/>
          </a:stretch>
        </p:blipFill>
        <p:spPr bwMode="auto">
          <a:xfrm>
            <a:off x="0" y="1"/>
            <a:ext cx="9144000" cy="6858000"/>
          </a:xfrm>
          <a:prstGeom prst="rect">
            <a:avLst/>
          </a:prstGeom>
          <a:extLst>
            <a:ext uri="{909E8E84-426E-40dd-AFC4-6F175D3DCCD1}">
              <a14:hiddenFill xmlns:a14="http://schemas.microsoft.com/office/drawing/2010/main" xmlns="">
                <a:solidFill>
                  <a:srgbClr val="FFFFFF"/>
                </a:solidFill>
              </a14:hiddenFill>
            </a:ext>
          </a:extLst>
        </p:spPr>
      </p:pic>
      <p:sp>
        <p:nvSpPr>
          <p:cNvPr id="2" name="Title Placeholder 1"/>
          <p:cNvSpPr>
            <a:spLocks noGrp="1"/>
          </p:cNvSpPr>
          <p:nvPr>
            <p:ph type="title"/>
          </p:nvPr>
        </p:nvSpPr>
        <p:spPr>
          <a:xfrm>
            <a:off x="531639" y="753228"/>
            <a:ext cx="6896534" cy="1080938"/>
          </a:xfrm>
          <a:prstGeom prst="rect">
            <a:avLst/>
          </a:prstGeom>
        </p:spPr>
        <p:txBody>
          <a:bodyPr vert="horz" lIns="91440" tIns="45720" rIns="91440" bIns="45720" rtlCol="0" anchor="ctr">
            <a:normAutofit/>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533400" y="2336873"/>
            <a:ext cx="6887389" cy="3599316"/>
          </a:xfrm>
          <a:prstGeom prst="rect">
            <a:avLst/>
          </a:prstGeom>
        </p:spPr>
        <p:txBody>
          <a:bodyPr vert="horz" lIns="91440" tIns="45720" rIns="91440" bIns="45720" rtlCol="0">
            <a:normAutofit/>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2"/>
          </p:nvPr>
        </p:nvSpPr>
        <p:spPr>
          <a:xfrm>
            <a:off x="5367881" y="5936188"/>
            <a:ext cx="20574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CC528B01-A02F-4A3B-B252-A428595C8470}" type="datetimeFigureOut">
              <a:rPr kumimoji="1" lang="ja-JP" altLang="en-US" smtClean="0"/>
              <a:t>2015/5/19</a:t>
            </a:fld>
            <a:endParaRPr kumimoji="1" lang="ja-JP" altLang="en-US"/>
          </a:p>
        </p:txBody>
      </p:sp>
      <p:sp>
        <p:nvSpPr>
          <p:cNvPr id="5" name="Footer Placeholder 4"/>
          <p:cNvSpPr>
            <a:spLocks noGrp="1"/>
          </p:cNvSpPr>
          <p:nvPr>
            <p:ph type="ftr" sz="quarter" idx="3"/>
          </p:nvPr>
        </p:nvSpPr>
        <p:spPr>
          <a:xfrm>
            <a:off x="533400" y="5936189"/>
            <a:ext cx="4834673"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7848600" y="753228"/>
            <a:ext cx="1157674"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A2B7DCEB-F8DE-4476-9295-16A4580B6F81}" type="slidenum">
              <a:rPr kumimoji="1" lang="ja-JP" altLang="en-US" smtClean="0"/>
              <a:t>‹#›</a:t>
            </a:fld>
            <a:endParaRPr kumimoji="1" lang="ja-JP" altLang="en-US"/>
          </a:p>
        </p:txBody>
      </p:sp>
    </p:spTree>
    <p:extLst>
      <p:ext uri="{BB962C8B-B14F-4D97-AF65-F5344CB8AC3E}">
        <p14:creationId xmlns:p14="http://schemas.microsoft.com/office/powerpoint/2010/main" val="3483535149"/>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Lst>
  <p:txStyles>
    <p:titleStyle>
      <a:lvl1pPr algn="l" defTabSz="914400" rtl="0" eaLnBrk="1" latinLnBrk="0" hangingPunct="1">
        <a:lnSpc>
          <a:spcPct val="90000"/>
        </a:lnSpc>
        <a:spcBef>
          <a:spcPct val="0"/>
        </a:spcBef>
        <a:buNone/>
        <a:defRPr kumimoji="1"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4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roundsquaretriangle.web.fc2.com/dtm/index.html" TargetMode="External"/><Relationship Id="rId2" Type="http://schemas.openxmlformats.org/officeDocument/2006/relationships/hyperlink" Target="http://mimikopi.nomaki.jp/midi/000/n01/index.html"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4v"/><Relationship Id="rId1" Type="http://schemas.microsoft.com/office/2007/relationships/media" Target="../media/media1.m4v"/><Relationship Id="rId4" Type="http://schemas.openxmlformats.org/officeDocument/2006/relationships/image" Target="../media/image15.png"/></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4v"/><Relationship Id="rId1" Type="http://schemas.microsoft.com/office/2007/relationships/media" Target="../media/media2.m4v"/><Relationship Id="rId4" Type="http://schemas.openxmlformats.org/officeDocument/2006/relationships/image" Target="../media/image16.png"/></Relationships>
</file>

<file path=ppt/slides/_rels/slide29.xml.rels><?xml version="1.0" encoding="UTF-8" standalone="yes"?>
<Relationships xmlns="http://schemas.openxmlformats.org/package/2006/relationships"><Relationship Id="rId3" Type="http://schemas.openxmlformats.org/officeDocument/2006/relationships/hyperlink" Target="http://www.piano-c.com/" TargetMode="External"/><Relationship Id="rId2" Type="http://schemas.openxmlformats.org/officeDocument/2006/relationships/hyperlink" Target="http://soniqa.net/theory/"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r>
              <a:rPr kumimoji="1" lang="ja-JP" altLang="en-US" sz="4000" dirty="0" smtClean="0"/>
              <a:t>音楽班勉強会資料</a:t>
            </a:r>
            <a:endParaRPr kumimoji="1" lang="ja-JP" altLang="en-US" sz="4000" dirty="0"/>
          </a:p>
        </p:txBody>
      </p:sp>
      <p:sp>
        <p:nvSpPr>
          <p:cNvPr id="3" name="サブタイトル 2"/>
          <p:cNvSpPr>
            <a:spLocks noGrp="1"/>
          </p:cNvSpPr>
          <p:nvPr>
            <p:ph type="subTitle" idx="1"/>
          </p:nvPr>
        </p:nvSpPr>
        <p:spPr>
          <a:xfrm>
            <a:off x="1334027" y="4311662"/>
            <a:ext cx="6108101" cy="1117687"/>
          </a:xfrm>
        </p:spPr>
        <p:txBody>
          <a:bodyPr/>
          <a:lstStyle/>
          <a:p>
            <a:pPr algn="ctr"/>
            <a:r>
              <a:rPr lang="en-US" altLang="ja-JP" dirty="0" smtClean="0"/>
              <a:t>2015/05/18</a:t>
            </a:r>
          </a:p>
        </p:txBody>
      </p:sp>
    </p:spTree>
    <p:extLst>
      <p:ext uri="{BB962C8B-B14F-4D97-AF65-F5344CB8AC3E}">
        <p14:creationId xmlns:p14="http://schemas.microsoft.com/office/powerpoint/2010/main" val="200588095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有用</a:t>
            </a:r>
            <a:r>
              <a:rPr lang="ja-JP" altLang="en-US" dirty="0" smtClean="0"/>
              <a:t>な</a:t>
            </a:r>
            <a:r>
              <a:rPr lang="en-US" altLang="ja-JP" dirty="0" smtClean="0"/>
              <a:t>Domino</a:t>
            </a:r>
            <a:r>
              <a:rPr lang="ja-JP" altLang="en-US" dirty="0" smtClean="0"/>
              <a:t>の機能</a:t>
            </a:r>
            <a:r>
              <a:rPr lang="en-US" altLang="ja-JP" dirty="0" smtClean="0"/>
              <a:t>(1)</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譜面に他のトラックで入力した</a:t>
            </a:r>
            <a:r>
              <a:rPr lang="en-US" altLang="ja-JP" dirty="0"/>
              <a:t/>
            </a:r>
            <a:br>
              <a:rPr lang="en-US" altLang="ja-JP" dirty="0"/>
            </a:br>
            <a:r>
              <a:rPr lang="en-US" altLang="ja-JP" dirty="0" smtClean="0"/>
              <a:t>[</a:t>
            </a:r>
            <a:r>
              <a:rPr lang="ja-JP" altLang="en-US" dirty="0" smtClean="0"/>
              <a:t>ノート</a:t>
            </a:r>
            <a:r>
              <a:rPr lang="en-US" altLang="ja-JP" dirty="0" smtClean="0"/>
              <a:t>](※</a:t>
            </a:r>
            <a:r>
              <a:rPr lang="ja-JP" altLang="en-US" dirty="0"/>
              <a:t>青色</a:t>
            </a:r>
            <a:r>
              <a:rPr lang="ja-JP" altLang="en-US" dirty="0" smtClean="0"/>
              <a:t>のバー</a:t>
            </a:r>
            <a:r>
              <a:rPr lang="en-US" altLang="ja-JP" dirty="0" smtClean="0"/>
              <a:t>)</a:t>
            </a:r>
            <a:r>
              <a:rPr lang="ja-JP" altLang="en-US" dirty="0" smtClean="0"/>
              <a:t>を表示させる</a:t>
            </a:r>
            <a:endParaRPr lang="en-US" altLang="ja-JP" dirty="0" smtClean="0"/>
          </a:p>
          <a:p>
            <a:pPr lvl="1"/>
            <a:r>
              <a:rPr kumimoji="1" lang="en-US" altLang="ja-JP" dirty="0" smtClean="0"/>
              <a:t>[</a:t>
            </a:r>
            <a:r>
              <a:rPr kumimoji="1" lang="ja-JP" altLang="en-US" dirty="0" smtClean="0"/>
              <a:t>エディットツールバー</a:t>
            </a:r>
            <a:r>
              <a:rPr kumimoji="1" lang="en-US" altLang="ja-JP" dirty="0" smtClean="0"/>
              <a:t>]</a:t>
            </a:r>
            <a:r>
              <a:rPr kumimoji="1" lang="ja-JP" altLang="en-US" dirty="0" smtClean="0"/>
              <a:t>から</a:t>
            </a:r>
            <a:r>
              <a:rPr kumimoji="1" lang="ja-JP" altLang="en-US" dirty="0" smtClean="0"/>
              <a:t>玉ねぎのアイコン</a:t>
            </a:r>
            <a:r>
              <a:rPr lang="en-US" altLang="ja-JP" dirty="0"/>
              <a:t/>
            </a:r>
            <a:br>
              <a:rPr lang="en-US" altLang="ja-JP" dirty="0"/>
            </a:br>
            <a:r>
              <a:rPr kumimoji="1" lang="ja-JP" altLang="en-US" dirty="0" smtClean="0"/>
              <a:t>をクリックし、</a:t>
            </a:r>
            <a:r>
              <a:rPr kumimoji="1" lang="en-US" altLang="ja-JP" dirty="0" smtClean="0"/>
              <a:t>[</a:t>
            </a:r>
            <a:r>
              <a:rPr kumimoji="1" lang="ja-JP" altLang="en-US" dirty="0" smtClean="0"/>
              <a:t>ピアノロールに指定のトラック</a:t>
            </a:r>
            <a:r>
              <a:rPr kumimoji="1" lang="en-US" altLang="ja-JP" dirty="0" smtClean="0"/>
              <a:t/>
            </a:r>
            <a:br>
              <a:rPr kumimoji="1" lang="en-US" altLang="ja-JP" dirty="0" smtClean="0"/>
            </a:br>
            <a:r>
              <a:rPr kumimoji="1" lang="ja-JP" altLang="en-US" dirty="0" smtClean="0"/>
              <a:t>を表示</a:t>
            </a:r>
            <a:r>
              <a:rPr kumimoji="1" lang="en-US" altLang="ja-JP" dirty="0" smtClean="0"/>
              <a:t>]</a:t>
            </a:r>
            <a:r>
              <a:rPr kumimoji="1" lang="ja-JP" altLang="en-US" dirty="0" smtClean="0"/>
              <a:t>をクリックする</a:t>
            </a:r>
            <a:r>
              <a:rPr kumimoji="1" lang="ja-JP" altLang="en-US" dirty="0" smtClean="0"/>
              <a:t>。</a:t>
            </a:r>
            <a:r>
              <a:rPr kumimoji="1" lang="en-US" altLang="ja-JP" dirty="0" smtClean="0"/>
              <a:t>[</a:t>
            </a:r>
            <a:r>
              <a:rPr lang="ja-JP" altLang="en-US" dirty="0" smtClean="0"/>
              <a:t>トラック参照</a:t>
            </a:r>
            <a:r>
              <a:rPr lang="en-US" altLang="ja-JP" dirty="0" smtClean="0"/>
              <a:t>]</a:t>
            </a:r>
            <a:r>
              <a:rPr lang="ja-JP" altLang="en-US" dirty="0" smtClean="0"/>
              <a:t>に</a:t>
            </a:r>
            <a:r>
              <a:rPr lang="ja-JP" altLang="en-US" dirty="0" smtClean="0"/>
              <a:t>表示</a:t>
            </a:r>
            <a:r>
              <a:rPr lang="en-US" altLang="ja-JP" dirty="0" smtClean="0"/>
              <a:t/>
            </a:r>
            <a:br>
              <a:rPr lang="en-US" altLang="ja-JP" dirty="0" smtClean="0"/>
            </a:br>
            <a:r>
              <a:rPr lang="ja-JP" altLang="en-US" dirty="0" smtClean="0"/>
              <a:t>されているすべてのトラック</a:t>
            </a:r>
            <a:r>
              <a:rPr lang="ja-JP" altLang="en-US" dirty="0" smtClean="0"/>
              <a:t>を</a:t>
            </a:r>
            <a:r>
              <a:rPr lang="ja-JP" altLang="en-US" dirty="0"/>
              <a:t>範囲</a:t>
            </a:r>
            <a:r>
              <a:rPr lang="ja-JP" altLang="en-US" dirty="0" smtClean="0"/>
              <a:t>指定</a:t>
            </a:r>
            <a:r>
              <a:rPr lang="ja-JP" altLang="en-US" dirty="0" smtClean="0"/>
              <a:t>して</a:t>
            </a:r>
            <a:r>
              <a:rPr lang="en-US" altLang="ja-JP" dirty="0" smtClean="0"/>
              <a:t/>
            </a:r>
            <a:br>
              <a:rPr lang="en-US" altLang="ja-JP" dirty="0" smtClean="0"/>
            </a:br>
            <a:r>
              <a:rPr lang="en-US" altLang="ja-JP" dirty="0" smtClean="0"/>
              <a:t>OK</a:t>
            </a:r>
            <a:r>
              <a:rPr lang="ja-JP" altLang="en-US" dirty="0" smtClean="0"/>
              <a:t>をクリックする</a:t>
            </a:r>
            <a:endParaRPr kumimoji="1" lang="en-US" altLang="ja-JP" dirty="0" smtClean="0"/>
          </a:p>
          <a:p>
            <a:pPr lvl="1"/>
            <a:endParaRPr kumimoji="1" lang="ja-JP" altLang="en-US" dirty="0"/>
          </a:p>
        </p:txBody>
      </p:sp>
      <p:pic>
        <p:nvPicPr>
          <p:cNvPr id="5" name="図 4"/>
          <p:cNvPicPr>
            <a:picLocks noChangeAspect="1"/>
          </p:cNvPicPr>
          <p:nvPr/>
        </p:nvPicPr>
        <p:blipFill>
          <a:blip r:embed="rId2"/>
          <a:stretch>
            <a:fillRect/>
          </a:stretch>
        </p:blipFill>
        <p:spPr>
          <a:xfrm>
            <a:off x="3319849" y="4239139"/>
            <a:ext cx="3865991" cy="2199757"/>
          </a:xfrm>
          <a:prstGeom prst="rect">
            <a:avLst/>
          </a:prstGeom>
        </p:spPr>
      </p:pic>
      <p:pic>
        <p:nvPicPr>
          <p:cNvPr id="6" name="図 5"/>
          <p:cNvPicPr>
            <a:picLocks noChangeAspect="1"/>
          </p:cNvPicPr>
          <p:nvPr/>
        </p:nvPicPr>
        <p:blipFill>
          <a:blip r:embed="rId3"/>
          <a:stretch>
            <a:fillRect/>
          </a:stretch>
        </p:blipFill>
        <p:spPr>
          <a:xfrm>
            <a:off x="6263467" y="2336873"/>
            <a:ext cx="2549593" cy="3332947"/>
          </a:xfrm>
          <a:prstGeom prst="rect">
            <a:avLst/>
          </a:prstGeom>
        </p:spPr>
      </p:pic>
    </p:spTree>
    <p:extLst>
      <p:ext uri="{BB962C8B-B14F-4D97-AF65-F5344CB8AC3E}">
        <p14:creationId xmlns:p14="http://schemas.microsoft.com/office/powerpoint/2010/main" val="155197733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有用な</a:t>
            </a:r>
            <a:r>
              <a:rPr kumimoji="1" lang="en-US" altLang="ja-JP" dirty="0" smtClean="0"/>
              <a:t>Domino</a:t>
            </a:r>
            <a:r>
              <a:rPr kumimoji="1" lang="ja-JP" altLang="en-US" dirty="0" smtClean="0"/>
              <a:t>の機能</a:t>
            </a:r>
            <a:r>
              <a:rPr kumimoji="1" lang="en-US" altLang="ja-JP" dirty="0" smtClean="0"/>
              <a:t>(2)</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コード入力を簡単に行う</a:t>
            </a:r>
            <a:endParaRPr kumimoji="1" lang="en-US" altLang="ja-JP" dirty="0" smtClean="0"/>
          </a:p>
          <a:p>
            <a:pPr lvl="1"/>
            <a:r>
              <a:rPr lang="ja-JP" altLang="en-US" dirty="0"/>
              <a:t>下</a:t>
            </a:r>
            <a:r>
              <a:rPr lang="ja-JP" altLang="en-US" dirty="0" smtClean="0"/>
              <a:t>図の赤丸の箇所をクリックして</a:t>
            </a:r>
            <a:r>
              <a:rPr lang="en-US" altLang="ja-JP" dirty="0" smtClean="0"/>
              <a:t>[</a:t>
            </a:r>
            <a:r>
              <a:rPr lang="ja-JP" altLang="en-US" dirty="0" smtClean="0"/>
              <a:t>ピアノロールにスケール</a:t>
            </a:r>
            <a:r>
              <a:rPr lang="en-US" altLang="ja-JP" dirty="0" smtClean="0"/>
              <a:t>/</a:t>
            </a:r>
            <a:r>
              <a:rPr lang="ja-JP" altLang="en-US" dirty="0" smtClean="0"/>
              <a:t>コードを表示</a:t>
            </a:r>
            <a:r>
              <a:rPr lang="en-US" altLang="ja-JP" dirty="0" smtClean="0"/>
              <a:t>]</a:t>
            </a:r>
            <a:r>
              <a:rPr lang="ja-JP" altLang="en-US" dirty="0" smtClean="0"/>
              <a:t>を</a:t>
            </a:r>
            <a:r>
              <a:rPr lang="en-US" altLang="ja-JP" dirty="0" smtClean="0"/>
              <a:t/>
            </a:r>
            <a:br>
              <a:rPr lang="en-US" altLang="ja-JP" dirty="0" smtClean="0"/>
            </a:br>
            <a:r>
              <a:rPr lang="ja-JP" altLang="en-US" dirty="0" smtClean="0"/>
              <a:t>呼び出す</a:t>
            </a:r>
            <a:endParaRPr lang="en-US" altLang="ja-JP" dirty="0" smtClean="0"/>
          </a:p>
          <a:p>
            <a:pPr lvl="1"/>
            <a:r>
              <a:rPr lang="ja-JP" altLang="en-US" dirty="0" smtClean="0"/>
              <a:t>具体的な使い方は省略</a:t>
            </a:r>
            <a:endParaRPr lang="en-US" altLang="ja-JP" dirty="0" smtClean="0"/>
          </a:p>
          <a:p>
            <a:pPr lvl="2"/>
            <a:r>
              <a:rPr lang="ja-JP" altLang="en-US" dirty="0" smtClean="0"/>
              <a:t>下記サイトを参照</a:t>
            </a:r>
            <a:r>
              <a:rPr lang="en-US" altLang="ja-JP" dirty="0" smtClean="0"/>
              <a:t/>
            </a:r>
            <a:br>
              <a:rPr lang="en-US" altLang="ja-JP" dirty="0" smtClean="0"/>
            </a:br>
            <a:endParaRPr lang="en-US" altLang="ja-JP" dirty="0" smtClean="0"/>
          </a:p>
          <a:p>
            <a:pPr lvl="1"/>
            <a:endParaRPr kumimoji="1" lang="en-US" altLang="ja-JP" dirty="0"/>
          </a:p>
        </p:txBody>
      </p:sp>
      <p:pic>
        <p:nvPicPr>
          <p:cNvPr id="4" name="図 3"/>
          <p:cNvPicPr>
            <a:picLocks noChangeAspect="1"/>
          </p:cNvPicPr>
          <p:nvPr/>
        </p:nvPicPr>
        <p:blipFill>
          <a:blip r:embed="rId2"/>
          <a:stretch>
            <a:fillRect/>
          </a:stretch>
        </p:blipFill>
        <p:spPr>
          <a:xfrm>
            <a:off x="3773303" y="3948604"/>
            <a:ext cx="3688303" cy="2490292"/>
          </a:xfrm>
          <a:prstGeom prst="rect">
            <a:avLst/>
          </a:prstGeom>
        </p:spPr>
      </p:pic>
      <p:sp>
        <p:nvSpPr>
          <p:cNvPr id="6" name="テキスト ボックス 5"/>
          <p:cNvSpPr txBox="1"/>
          <p:nvPr/>
        </p:nvSpPr>
        <p:spPr>
          <a:xfrm>
            <a:off x="1245059" y="4385942"/>
            <a:ext cx="2594919" cy="923330"/>
          </a:xfrm>
          <a:prstGeom prst="rect">
            <a:avLst/>
          </a:prstGeom>
          <a:noFill/>
        </p:spPr>
        <p:txBody>
          <a:bodyPr wrap="square" rtlCol="0">
            <a:spAutoFit/>
          </a:bodyPr>
          <a:lstStyle/>
          <a:p>
            <a:r>
              <a:rPr lang="en-US" altLang="ja-JP" dirty="0"/>
              <a:t>http://midiproject.blog.fc2.com/blog-entry-575.html</a:t>
            </a:r>
            <a:endParaRPr kumimoji="1" lang="ja-JP" altLang="en-US" dirty="0"/>
          </a:p>
        </p:txBody>
      </p:sp>
      <p:sp>
        <p:nvSpPr>
          <p:cNvPr id="7" name="コンテンツ プレースホルダー 2"/>
          <p:cNvSpPr txBox="1">
            <a:spLocks/>
          </p:cNvSpPr>
          <p:nvPr/>
        </p:nvSpPr>
        <p:spPr>
          <a:xfrm>
            <a:off x="2636108" y="3739977"/>
            <a:ext cx="4937081" cy="234861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400" kern="1200">
                <a:solidFill>
                  <a:schemeClr val="tx1"/>
                </a:solidFill>
                <a:latin typeface="+mn-lt"/>
                <a:ea typeface="+mn-ea"/>
                <a:cs typeface="+mn-cs"/>
              </a:defRPr>
            </a:lvl9pPr>
          </a:lstStyle>
          <a:p>
            <a:pPr lvl="1"/>
            <a:endParaRPr lang="ja-JP" altLang="en-US" dirty="0"/>
          </a:p>
        </p:txBody>
      </p:sp>
    </p:spTree>
    <p:extLst>
      <p:ext uri="{BB962C8B-B14F-4D97-AF65-F5344CB8AC3E}">
        <p14:creationId xmlns:p14="http://schemas.microsoft.com/office/powerpoint/2010/main" val="200595484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参考サイト等</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初心者になるための耳コピ</a:t>
            </a:r>
            <a:r>
              <a:rPr lang="en-US" altLang="ja-JP" dirty="0" smtClean="0"/>
              <a:t>MIDI</a:t>
            </a:r>
            <a:r>
              <a:rPr lang="ja-JP" altLang="en-US" dirty="0" smtClean="0"/>
              <a:t>講座</a:t>
            </a:r>
            <a:endParaRPr lang="en-US" altLang="ja-JP" dirty="0" smtClean="0"/>
          </a:p>
          <a:p>
            <a:pPr lvl="1"/>
            <a:r>
              <a:rPr lang="en-US" altLang="ja-JP" dirty="0">
                <a:hlinkClick r:id="rId2"/>
              </a:rPr>
              <a:t>http://</a:t>
            </a:r>
            <a:r>
              <a:rPr lang="en-US" altLang="ja-JP" dirty="0" smtClean="0">
                <a:hlinkClick r:id="rId2"/>
              </a:rPr>
              <a:t>mimikopi.nomaki.jp/midi/000/n01/index.html</a:t>
            </a:r>
            <a:endParaRPr lang="en-US" altLang="ja-JP" dirty="0"/>
          </a:p>
          <a:p>
            <a:r>
              <a:rPr lang="ja-JP" altLang="en-US" dirty="0"/>
              <a:t>★超初心者・</a:t>
            </a:r>
            <a:r>
              <a:rPr lang="en-US" altLang="ja-JP" dirty="0"/>
              <a:t>MIDI_DTM</a:t>
            </a:r>
            <a:r>
              <a:rPr lang="ja-JP" altLang="en-US" dirty="0"/>
              <a:t>入門講座</a:t>
            </a:r>
            <a:r>
              <a:rPr lang="ja-JP" altLang="en-US" dirty="0" smtClean="0"/>
              <a:t>★</a:t>
            </a:r>
            <a:endParaRPr lang="en-US" altLang="ja-JP" dirty="0"/>
          </a:p>
          <a:p>
            <a:pPr lvl="1"/>
            <a:r>
              <a:rPr lang="en-US" altLang="ja-JP" dirty="0">
                <a:hlinkClick r:id="rId3"/>
              </a:rPr>
              <a:t>http://</a:t>
            </a:r>
            <a:r>
              <a:rPr lang="en-US" altLang="ja-JP" dirty="0" smtClean="0">
                <a:hlinkClick r:id="rId3"/>
              </a:rPr>
              <a:t>roundsquaretriangle.web.fc2.com/dtm/index.html</a:t>
            </a:r>
            <a:endParaRPr lang="en-US" altLang="ja-JP" dirty="0" smtClean="0"/>
          </a:p>
          <a:p>
            <a:endParaRPr lang="en-US" altLang="ja-JP" dirty="0"/>
          </a:p>
          <a:p>
            <a:r>
              <a:rPr lang="ja-JP" altLang="en-US" dirty="0" smtClean="0"/>
              <a:t>でもやっぱり</a:t>
            </a:r>
            <a:r>
              <a:rPr lang="en-US" altLang="ja-JP" dirty="0" smtClean="0"/>
              <a:t>Domino</a:t>
            </a:r>
            <a:r>
              <a:rPr lang="ja-JP" altLang="en-US" dirty="0" smtClean="0"/>
              <a:t>ダウンロード時に</a:t>
            </a:r>
            <a:r>
              <a:rPr lang="ja-JP" altLang="en-US" dirty="0"/>
              <a:t>付属</a:t>
            </a:r>
            <a:r>
              <a:rPr lang="ja-JP" altLang="en-US" dirty="0" smtClean="0"/>
              <a:t>しているマニュアルが一番詳しい</a:t>
            </a:r>
            <a:endParaRPr lang="en-US" altLang="ja-JP" dirty="0" smtClean="0"/>
          </a:p>
        </p:txBody>
      </p:sp>
    </p:spTree>
    <p:extLst>
      <p:ext uri="{BB962C8B-B14F-4D97-AF65-F5344CB8AC3E}">
        <p14:creationId xmlns:p14="http://schemas.microsoft.com/office/powerpoint/2010/main" val="237061021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第二章「曲作りの基礎」</a:t>
            </a:r>
            <a:endParaRPr kumimoji="1" lang="ja-JP" altLang="en-US" dirty="0"/>
          </a:p>
        </p:txBody>
      </p:sp>
      <p:sp>
        <p:nvSpPr>
          <p:cNvPr id="3" name="コンテンツ プレースホルダー 2"/>
          <p:cNvSpPr>
            <a:spLocks noGrp="1"/>
          </p:cNvSpPr>
          <p:nvPr>
            <p:ph idx="1"/>
          </p:nvPr>
        </p:nvSpPr>
        <p:spPr/>
        <p:txBody>
          <a:bodyPr/>
          <a:lstStyle/>
          <a:p>
            <a:r>
              <a:rPr lang="ja-JP" altLang="en-US" dirty="0"/>
              <a:t>奇抜</a:t>
            </a:r>
            <a:r>
              <a:rPr lang="ja-JP" altLang="en-US" dirty="0" smtClean="0"/>
              <a:t>な絵で有名なピカソだが通常のデッサンは抜群に上手かった</a:t>
            </a:r>
            <a:endParaRPr kumimoji="1" lang="en-US" altLang="ja-JP" dirty="0"/>
          </a:p>
          <a:p>
            <a:pPr lvl="1"/>
            <a:r>
              <a:rPr lang="ja-JP" altLang="en-US" dirty="0" smtClean="0"/>
              <a:t>曲作りでも基本的な音楽理論は理解していると良い</a:t>
            </a:r>
            <a:endParaRPr lang="en-US" altLang="ja-JP" dirty="0" smtClean="0"/>
          </a:p>
          <a:p>
            <a:pPr marL="0" indent="0">
              <a:buNone/>
            </a:pPr>
            <a:endParaRPr kumimoji="1" lang="en-US" altLang="ja-JP" dirty="0" smtClean="0"/>
          </a:p>
          <a:p>
            <a:pPr marL="0" indent="0">
              <a:buNone/>
            </a:pPr>
            <a:endParaRPr kumimoji="1" lang="en-US" altLang="ja-JP" dirty="0" smtClean="0"/>
          </a:p>
          <a:p>
            <a:r>
              <a:rPr kumimoji="1" lang="ja-JP" altLang="en-US" dirty="0" smtClean="0"/>
              <a:t>さてコード理論について学ぼう</a:t>
            </a:r>
            <a:endParaRPr lang="en-US" altLang="ja-JP" dirty="0"/>
          </a:p>
          <a:p>
            <a:pPr lvl="1"/>
            <a:r>
              <a:rPr lang="ja-JP" altLang="en-US" dirty="0" smtClean="0"/>
              <a:t>と、その前に先代の班長である</a:t>
            </a:r>
            <a:r>
              <a:rPr lang="en-US" altLang="ja-JP" dirty="0" err="1" smtClean="0"/>
              <a:t>Em</a:t>
            </a:r>
            <a:r>
              <a:rPr lang="ja-JP" altLang="en-US" dirty="0" err="1" smtClean="0"/>
              <a:t>さんの</a:t>
            </a:r>
            <a:r>
              <a:rPr lang="ja-JP" altLang="en-US" dirty="0" smtClean="0"/>
              <a:t>スライドを紹介</a:t>
            </a:r>
            <a:endParaRPr kumimoji="1" lang="ja-JP" altLang="en-US" dirty="0"/>
          </a:p>
        </p:txBody>
      </p:sp>
    </p:spTree>
    <p:extLst>
      <p:ext uri="{BB962C8B-B14F-4D97-AF65-F5344CB8AC3E}">
        <p14:creationId xmlns:p14="http://schemas.microsoft.com/office/powerpoint/2010/main" val="390439724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作曲のいろは</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作曲って何？</a:t>
            </a:r>
            <a:endParaRPr kumimoji="1" lang="en-US" altLang="ja-JP" dirty="0" smtClean="0"/>
          </a:p>
          <a:p>
            <a:pPr lvl="1"/>
            <a:r>
              <a:rPr lang="ja-JP" altLang="en-US" dirty="0"/>
              <a:t>音楽理論を</a:t>
            </a:r>
            <a:r>
              <a:rPr lang="ja-JP" altLang="en-US" dirty="0" smtClean="0"/>
              <a:t>用いて作曲</a:t>
            </a:r>
            <a:endParaRPr lang="en-US" altLang="ja-JP" dirty="0" smtClean="0"/>
          </a:p>
          <a:p>
            <a:pPr lvl="1"/>
            <a:r>
              <a:rPr lang="ja-JP" altLang="en-US" dirty="0" smtClean="0"/>
              <a:t>楽器で思いつくが</a:t>
            </a:r>
            <a:r>
              <a:rPr lang="ja-JP" altLang="en-US" dirty="0" err="1" smtClean="0"/>
              <a:t>ままに</a:t>
            </a:r>
            <a:r>
              <a:rPr lang="ja-JP" altLang="en-US" dirty="0" smtClean="0"/>
              <a:t>作曲</a:t>
            </a:r>
            <a:endParaRPr lang="en-US" altLang="ja-JP" dirty="0" smtClean="0"/>
          </a:p>
          <a:p>
            <a:pPr lvl="1"/>
            <a:r>
              <a:rPr lang="ja-JP" altLang="en-US" dirty="0"/>
              <a:t>パソコン</a:t>
            </a:r>
            <a:r>
              <a:rPr lang="ja-JP" altLang="en-US" dirty="0" smtClean="0"/>
              <a:t>で作曲</a:t>
            </a:r>
            <a:endParaRPr lang="en-US" altLang="ja-JP" dirty="0" smtClean="0"/>
          </a:p>
          <a:p>
            <a:pPr lvl="1"/>
            <a:r>
              <a:rPr lang="ja-JP" altLang="en-US" dirty="0"/>
              <a:t>鼻歌で</a:t>
            </a:r>
            <a:r>
              <a:rPr lang="ja-JP" altLang="en-US" dirty="0" smtClean="0"/>
              <a:t>作曲</a:t>
            </a:r>
            <a:endParaRPr lang="en-US" altLang="ja-JP" dirty="0"/>
          </a:p>
          <a:p>
            <a:pPr lvl="1"/>
            <a:endParaRPr lang="en-US" altLang="ja-JP" dirty="0" smtClean="0"/>
          </a:p>
          <a:p>
            <a:r>
              <a:rPr lang="ja-JP" altLang="en-US" dirty="0" smtClean="0"/>
              <a:t>つまり、何でも曲を作れば作曲になります</a:t>
            </a:r>
            <a:endParaRPr lang="en-US" altLang="ja-JP" dirty="0" smtClean="0"/>
          </a:p>
        </p:txBody>
      </p:sp>
      <p:sp>
        <p:nvSpPr>
          <p:cNvPr id="4" name="テキスト ボックス 3"/>
          <p:cNvSpPr txBox="1"/>
          <p:nvPr/>
        </p:nvSpPr>
        <p:spPr>
          <a:xfrm>
            <a:off x="109944" y="65855"/>
            <a:ext cx="2957106" cy="369332"/>
          </a:xfrm>
          <a:prstGeom prst="rect">
            <a:avLst/>
          </a:prstGeom>
          <a:noFill/>
        </p:spPr>
        <p:txBody>
          <a:bodyPr wrap="square" rtlCol="0">
            <a:spAutoFit/>
          </a:bodyPr>
          <a:lstStyle/>
          <a:p>
            <a:r>
              <a:rPr kumimoji="1" lang="en-US" altLang="ja-JP" dirty="0" err="1" smtClean="0"/>
              <a:t>Em</a:t>
            </a:r>
            <a:r>
              <a:rPr kumimoji="1" lang="ja-JP" altLang="en-US" dirty="0" err="1" smtClean="0"/>
              <a:t>さんの</a:t>
            </a:r>
            <a:r>
              <a:rPr kumimoji="1" lang="ja-JP" altLang="en-US" dirty="0" smtClean="0"/>
              <a:t>スライドより引用</a:t>
            </a:r>
            <a:endParaRPr kumimoji="1" lang="ja-JP" altLang="en-US" dirty="0"/>
          </a:p>
        </p:txBody>
      </p:sp>
    </p:spTree>
    <p:extLst>
      <p:ext uri="{BB962C8B-B14F-4D97-AF65-F5344CB8AC3E}">
        <p14:creationId xmlns:p14="http://schemas.microsoft.com/office/powerpoint/2010/main" val="292902255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でも、音楽理論は勉強したほうがいいんでしょ？</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ポピュラーな曲を作るならその必要はない</a:t>
            </a:r>
            <a:endParaRPr kumimoji="1" lang="en-US" altLang="ja-JP" dirty="0" smtClean="0"/>
          </a:p>
          <a:p>
            <a:pPr lvl="1"/>
            <a:r>
              <a:rPr lang="ja-JP" altLang="en-US" dirty="0" smtClean="0"/>
              <a:t>もちろん、分かっていたほうが曲作りが早くなったりはする</a:t>
            </a:r>
            <a:endParaRPr lang="en-US" altLang="ja-JP" dirty="0" smtClean="0"/>
          </a:p>
          <a:p>
            <a:pPr lvl="1"/>
            <a:endParaRPr kumimoji="1" lang="en-US" altLang="ja-JP" dirty="0"/>
          </a:p>
          <a:p>
            <a:r>
              <a:rPr lang="ja-JP" altLang="en-US" dirty="0" smtClean="0"/>
              <a:t>絶対音感とかもあったほうがいいんでしょ</a:t>
            </a:r>
            <a:endParaRPr lang="en-US" altLang="ja-JP" dirty="0" smtClean="0"/>
          </a:p>
          <a:p>
            <a:pPr lvl="1"/>
            <a:r>
              <a:rPr kumimoji="1" lang="ja-JP" altLang="en-US" dirty="0"/>
              <a:t>そんなことは</a:t>
            </a:r>
            <a:r>
              <a:rPr kumimoji="1" lang="ja-JP" altLang="en-US" dirty="0" smtClean="0"/>
              <a:t>ありません</a:t>
            </a:r>
            <a:endParaRPr kumimoji="1" lang="en-US" altLang="ja-JP" dirty="0" smtClean="0"/>
          </a:p>
          <a:p>
            <a:pPr lvl="1"/>
            <a:r>
              <a:rPr lang="ja-JP" altLang="en-US" dirty="0"/>
              <a:t>持っていないのが普通です</a:t>
            </a:r>
            <a:endParaRPr kumimoji="1" lang="ja-JP" altLang="en-US" dirty="0"/>
          </a:p>
        </p:txBody>
      </p:sp>
      <p:sp>
        <p:nvSpPr>
          <p:cNvPr id="4" name="テキスト ボックス 3"/>
          <p:cNvSpPr txBox="1"/>
          <p:nvPr/>
        </p:nvSpPr>
        <p:spPr>
          <a:xfrm>
            <a:off x="109944" y="65855"/>
            <a:ext cx="2957106" cy="369332"/>
          </a:xfrm>
          <a:prstGeom prst="rect">
            <a:avLst/>
          </a:prstGeom>
          <a:noFill/>
        </p:spPr>
        <p:txBody>
          <a:bodyPr wrap="square" rtlCol="0">
            <a:spAutoFit/>
          </a:bodyPr>
          <a:lstStyle/>
          <a:p>
            <a:r>
              <a:rPr kumimoji="1" lang="en-US" altLang="ja-JP" dirty="0" err="1" smtClean="0"/>
              <a:t>Em</a:t>
            </a:r>
            <a:r>
              <a:rPr kumimoji="1" lang="ja-JP" altLang="en-US" dirty="0" err="1" smtClean="0"/>
              <a:t>さんの</a:t>
            </a:r>
            <a:r>
              <a:rPr kumimoji="1" lang="ja-JP" altLang="en-US" dirty="0" smtClean="0"/>
              <a:t>スライドより引用</a:t>
            </a:r>
            <a:endParaRPr kumimoji="1" lang="ja-JP" altLang="en-US" dirty="0"/>
          </a:p>
        </p:txBody>
      </p:sp>
    </p:spTree>
    <p:extLst>
      <p:ext uri="{BB962C8B-B14F-4D97-AF65-F5344CB8AC3E}">
        <p14:creationId xmlns:p14="http://schemas.microsoft.com/office/powerpoint/2010/main" val="324883719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作曲の手順（歌）　</a:t>
            </a:r>
            <a:r>
              <a:rPr kumimoji="1" lang="en-US" altLang="ja-JP" dirty="0" smtClean="0"/>
              <a:t>※</a:t>
            </a:r>
            <a:r>
              <a:rPr kumimoji="1" lang="ja-JP" altLang="en-US" dirty="0" smtClean="0"/>
              <a:t>教科書通り</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先にメロディーを作ること</a:t>
            </a:r>
            <a:endParaRPr kumimoji="1" lang="en-US" altLang="ja-JP" dirty="0" smtClean="0"/>
          </a:p>
          <a:p>
            <a:pPr lvl="1"/>
            <a:r>
              <a:rPr lang="ja-JP" altLang="en-US" dirty="0"/>
              <a:t>歌詞に</a:t>
            </a:r>
            <a:r>
              <a:rPr lang="ja-JP" altLang="en-US" dirty="0" smtClean="0"/>
              <a:t>合わせて作曲をしようとすると、盛り上がる部分を曲のピークにするのは難しい</a:t>
            </a:r>
            <a:endParaRPr lang="en-US" altLang="ja-JP" dirty="0" smtClean="0"/>
          </a:p>
          <a:p>
            <a:pPr lvl="1"/>
            <a:endParaRPr kumimoji="1" lang="en-US" altLang="ja-JP" dirty="0" smtClean="0"/>
          </a:p>
          <a:p>
            <a:r>
              <a:rPr kumimoji="1" lang="ja-JP" altLang="en-US" dirty="0" smtClean="0"/>
              <a:t>作曲をする時は、とにかく短いものをいくつも作ってみる</a:t>
            </a:r>
            <a:endParaRPr kumimoji="1" lang="en-US" altLang="ja-JP" dirty="0" smtClean="0"/>
          </a:p>
          <a:p>
            <a:pPr lvl="1"/>
            <a:r>
              <a:rPr lang="ja-JP" altLang="en-US" dirty="0"/>
              <a:t>歌詞の</a:t>
            </a:r>
            <a:r>
              <a:rPr lang="ja-JP" altLang="en-US" dirty="0" smtClean="0"/>
              <a:t>ないインストロメンタルや、テレビ</a:t>
            </a:r>
            <a:r>
              <a:rPr lang="en-US" altLang="ja-JP" dirty="0" smtClean="0"/>
              <a:t>CM</a:t>
            </a:r>
            <a:r>
              <a:rPr lang="ja-JP" altLang="en-US" dirty="0" smtClean="0"/>
              <a:t>を思い浮かべてみる</a:t>
            </a:r>
            <a:endParaRPr lang="en-US" altLang="ja-JP" dirty="0" smtClean="0"/>
          </a:p>
          <a:p>
            <a:pPr lvl="1"/>
            <a:r>
              <a:rPr lang="ja-JP" altLang="en-US" dirty="0"/>
              <a:t>いい感じに</a:t>
            </a:r>
            <a:r>
              <a:rPr lang="ja-JP" altLang="en-US" dirty="0" smtClean="0"/>
              <a:t>なったら、歌詞を当ててみよう</a:t>
            </a:r>
            <a:endParaRPr kumimoji="1" lang="en-US" altLang="ja-JP" dirty="0" smtClean="0"/>
          </a:p>
        </p:txBody>
      </p:sp>
      <p:sp>
        <p:nvSpPr>
          <p:cNvPr id="4" name="テキスト ボックス 3"/>
          <p:cNvSpPr txBox="1"/>
          <p:nvPr/>
        </p:nvSpPr>
        <p:spPr>
          <a:xfrm>
            <a:off x="109944" y="65855"/>
            <a:ext cx="2957106" cy="369332"/>
          </a:xfrm>
          <a:prstGeom prst="rect">
            <a:avLst/>
          </a:prstGeom>
          <a:noFill/>
        </p:spPr>
        <p:txBody>
          <a:bodyPr wrap="square" rtlCol="0">
            <a:spAutoFit/>
          </a:bodyPr>
          <a:lstStyle/>
          <a:p>
            <a:r>
              <a:rPr kumimoji="1" lang="en-US" altLang="ja-JP" dirty="0" err="1" smtClean="0"/>
              <a:t>Em</a:t>
            </a:r>
            <a:r>
              <a:rPr kumimoji="1" lang="ja-JP" altLang="en-US" dirty="0" err="1" smtClean="0"/>
              <a:t>さんの</a:t>
            </a:r>
            <a:r>
              <a:rPr kumimoji="1" lang="ja-JP" altLang="en-US" dirty="0" smtClean="0"/>
              <a:t>スライドより引用</a:t>
            </a:r>
            <a:endParaRPr kumimoji="1" lang="ja-JP" altLang="en-US" dirty="0"/>
          </a:p>
        </p:txBody>
      </p:sp>
    </p:spTree>
    <p:extLst>
      <p:ext uri="{BB962C8B-B14F-4D97-AF65-F5344CB8AC3E}">
        <p14:creationId xmlns:p14="http://schemas.microsoft.com/office/powerpoint/2010/main" val="180034673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音楽の高さ</a:t>
            </a:r>
            <a:endParaRPr kumimoji="1" lang="ja-JP" altLang="en-US" dirty="0"/>
          </a:p>
        </p:txBody>
      </p:sp>
      <p:sp>
        <p:nvSpPr>
          <p:cNvPr id="3" name="コンテンツ プレースホルダー 2"/>
          <p:cNvSpPr>
            <a:spLocks noGrp="1"/>
          </p:cNvSpPr>
          <p:nvPr>
            <p:ph idx="1"/>
          </p:nvPr>
        </p:nvSpPr>
        <p:spPr/>
        <p:txBody>
          <a:bodyPr/>
          <a:lstStyle/>
          <a:p>
            <a:r>
              <a:rPr kumimoji="1" lang="en-US" altLang="ja-JP" dirty="0" smtClean="0"/>
              <a:t>Key</a:t>
            </a:r>
            <a:r>
              <a:rPr kumimoji="1" lang="ja-JP" altLang="en-US" dirty="0" err="1" smtClean="0"/>
              <a:t>って</a:t>
            </a:r>
            <a:r>
              <a:rPr kumimoji="1" lang="ja-JP" altLang="en-US" dirty="0" smtClean="0"/>
              <a:t>何？</a:t>
            </a:r>
            <a:endParaRPr kumimoji="1" lang="en-US" altLang="ja-JP" dirty="0" smtClean="0"/>
          </a:p>
          <a:p>
            <a:pPr lvl="1"/>
            <a:r>
              <a:rPr kumimoji="1" lang="ja-JP" altLang="en-US" dirty="0" smtClean="0"/>
              <a:t>現代音楽では、音階は</a:t>
            </a:r>
            <a:r>
              <a:rPr kumimoji="1" lang="en-US" altLang="ja-JP" dirty="0" smtClean="0"/>
              <a:t>12</a:t>
            </a:r>
            <a:r>
              <a:rPr kumimoji="1" lang="ja-JP" altLang="en-US" dirty="0" smtClean="0"/>
              <a:t>段階で構成されており、これに合わせて音の高さを変えても、曲はあまり変化しない</a:t>
            </a:r>
            <a:r>
              <a:rPr kumimoji="1" lang="en-US" altLang="ja-JP" dirty="0" smtClean="0"/>
              <a:t/>
            </a:r>
            <a:br>
              <a:rPr kumimoji="1" lang="en-US" altLang="ja-JP" dirty="0" smtClean="0"/>
            </a:br>
            <a:r>
              <a:rPr kumimoji="1" lang="ja-JP" altLang="en-US" dirty="0" smtClean="0"/>
              <a:t>　</a:t>
            </a:r>
            <a:r>
              <a:rPr kumimoji="1" lang="en-US" altLang="ja-JP" dirty="0" smtClean="0"/>
              <a:t>※</a:t>
            </a:r>
            <a:r>
              <a:rPr kumimoji="1" lang="ja-JP" altLang="en-US" dirty="0" smtClean="0"/>
              <a:t>純正律とか質問するなよ</a:t>
            </a:r>
            <a:endParaRPr kumimoji="1" lang="en-US" altLang="ja-JP" dirty="0" smtClean="0"/>
          </a:p>
          <a:p>
            <a:pPr lvl="1"/>
            <a:endParaRPr lang="en-US" altLang="ja-JP" dirty="0"/>
          </a:p>
          <a:p>
            <a:r>
              <a:rPr kumimoji="1" lang="ja-JP" altLang="en-US" dirty="0" smtClean="0"/>
              <a:t>本当に</a:t>
            </a:r>
            <a:r>
              <a:rPr kumimoji="1" lang="en-US" altLang="ja-JP" dirty="0" smtClean="0"/>
              <a:t>Key</a:t>
            </a:r>
            <a:r>
              <a:rPr kumimoji="1" lang="ja-JP" altLang="en-US" dirty="0" smtClean="0"/>
              <a:t>を変えても曲は変わらない？</a:t>
            </a:r>
            <a:endParaRPr kumimoji="1" lang="en-US" altLang="ja-JP" dirty="0" smtClean="0"/>
          </a:p>
          <a:p>
            <a:pPr lvl="1"/>
            <a:r>
              <a:rPr lang="ja-JP" altLang="en-US" dirty="0" smtClean="0"/>
              <a:t>では、実際に聞いてみましょう</a:t>
            </a:r>
            <a:endParaRPr kumimoji="1" lang="en-US" altLang="ja-JP" dirty="0" smtClean="0"/>
          </a:p>
        </p:txBody>
      </p:sp>
      <p:sp>
        <p:nvSpPr>
          <p:cNvPr id="4" name="テキスト ボックス 3"/>
          <p:cNvSpPr txBox="1"/>
          <p:nvPr/>
        </p:nvSpPr>
        <p:spPr>
          <a:xfrm>
            <a:off x="109944" y="65855"/>
            <a:ext cx="2957106" cy="369332"/>
          </a:xfrm>
          <a:prstGeom prst="rect">
            <a:avLst/>
          </a:prstGeom>
          <a:noFill/>
        </p:spPr>
        <p:txBody>
          <a:bodyPr wrap="square" rtlCol="0">
            <a:spAutoFit/>
          </a:bodyPr>
          <a:lstStyle/>
          <a:p>
            <a:r>
              <a:rPr kumimoji="1" lang="en-US" altLang="ja-JP" dirty="0" err="1" smtClean="0"/>
              <a:t>Em</a:t>
            </a:r>
            <a:r>
              <a:rPr kumimoji="1" lang="ja-JP" altLang="en-US" dirty="0" err="1" smtClean="0"/>
              <a:t>さんの</a:t>
            </a:r>
            <a:r>
              <a:rPr kumimoji="1" lang="ja-JP" altLang="en-US" dirty="0" smtClean="0"/>
              <a:t>スライドより引用</a:t>
            </a:r>
            <a:endParaRPr kumimoji="1" lang="ja-JP" altLang="en-US" dirty="0"/>
          </a:p>
        </p:txBody>
      </p:sp>
    </p:spTree>
    <p:extLst>
      <p:ext uri="{BB962C8B-B14F-4D97-AF65-F5344CB8AC3E}">
        <p14:creationId xmlns:p14="http://schemas.microsoft.com/office/powerpoint/2010/main" val="389765463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そもそも楽曲って何？</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起承転結のあるメロディーや和音のつながり</a:t>
            </a:r>
            <a:endParaRPr kumimoji="1" lang="en-US" altLang="ja-JP" dirty="0" smtClean="0"/>
          </a:p>
          <a:p>
            <a:pPr lvl="1"/>
            <a:r>
              <a:rPr kumimoji="1" lang="ja-JP" altLang="en-US" dirty="0" smtClean="0"/>
              <a:t>よくある曲の構成では、</a:t>
            </a:r>
            <a:r>
              <a:rPr kumimoji="1" lang="en-US" altLang="ja-JP" dirty="0" smtClean="0"/>
              <a:t/>
            </a:r>
            <a:br>
              <a:rPr kumimoji="1" lang="en-US" altLang="ja-JP" dirty="0" smtClean="0"/>
            </a:br>
            <a:r>
              <a:rPr lang="en-US" altLang="ja-JP" dirty="0"/>
              <a:t>	</a:t>
            </a:r>
            <a:r>
              <a:rPr kumimoji="1" lang="ja-JP" altLang="en-US" dirty="0" smtClean="0"/>
              <a:t>安定→山あり谷あり→安定</a:t>
            </a:r>
            <a:r>
              <a:rPr kumimoji="1" lang="en-US" altLang="ja-JP" dirty="0" smtClean="0"/>
              <a:t/>
            </a:r>
            <a:br>
              <a:rPr kumimoji="1" lang="en-US" altLang="ja-JP" dirty="0" smtClean="0"/>
            </a:br>
            <a:r>
              <a:rPr kumimoji="1" lang="ja-JP" altLang="en-US" dirty="0" err="1" smtClean="0"/>
              <a:t>のような</a:t>
            </a:r>
            <a:r>
              <a:rPr kumimoji="1" lang="ja-JP" altLang="en-US" dirty="0" smtClean="0"/>
              <a:t>物になっている（カデンツ、循環コード）</a:t>
            </a:r>
            <a:r>
              <a:rPr lang="en-US" altLang="ja-JP" dirty="0"/>
              <a:t/>
            </a:r>
            <a:br>
              <a:rPr lang="en-US" altLang="ja-JP" dirty="0"/>
            </a:br>
            <a:endParaRPr lang="en-US" altLang="ja-JP" dirty="0"/>
          </a:p>
          <a:p>
            <a:pPr lvl="1"/>
            <a:r>
              <a:rPr kumimoji="1" lang="ja-JP" altLang="en-US" dirty="0" smtClean="0"/>
              <a:t>安定している感じ→ロマンや緊迫感を感じさせる部分→クライマックス→安定のエンドロール</a:t>
            </a:r>
            <a:endParaRPr kumimoji="1" lang="en-US" altLang="ja-JP" dirty="0" smtClean="0"/>
          </a:p>
          <a:p>
            <a:pPr lvl="1"/>
            <a:endParaRPr lang="en-US" altLang="ja-JP" dirty="0"/>
          </a:p>
          <a:p>
            <a:pPr lvl="1"/>
            <a:r>
              <a:rPr kumimoji="1" lang="ja-JP" altLang="en-US" dirty="0" smtClean="0"/>
              <a:t>曲はストーリーのようなもの</a:t>
            </a:r>
            <a:endParaRPr kumimoji="1" lang="en-US" altLang="ja-JP" dirty="0" smtClean="0"/>
          </a:p>
        </p:txBody>
      </p:sp>
      <p:sp>
        <p:nvSpPr>
          <p:cNvPr id="4" name="テキスト ボックス 3"/>
          <p:cNvSpPr txBox="1"/>
          <p:nvPr/>
        </p:nvSpPr>
        <p:spPr>
          <a:xfrm>
            <a:off x="109944" y="65855"/>
            <a:ext cx="2957106" cy="369332"/>
          </a:xfrm>
          <a:prstGeom prst="rect">
            <a:avLst/>
          </a:prstGeom>
          <a:noFill/>
        </p:spPr>
        <p:txBody>
          <a:bodyPr wrap="square" rtlCol="0">
            <a:spAutoFit/>
          </a:bodyPr>
          <a:lstStyle/>
          <a:p>
            <a:r>
              <a:rPr kumimoji="1" lang="en-US" altLang="ja-JP" dirty="0" err="1" smtClean="0"/>
              <a:t>Em</a:t>
            </a:r>
            <a:r>
              <a:rPr kumimoji="1" lang="ja-JP" altLang="en-US" dirty="0" err="1" smtClean="0"/>
              <a:t>さんの</a:t>
            </a:r>
            <a:r>
              <a:rPr kumimoji="1" lang="ja-JP" altLang="en-US" dirty="0" smtClean="0"/>
              <a:t>スライドより引用</a:t>
            </a:r>
            <a:endParaRPr kumimoji="1" lang="ja-JP" altLang="en-US" dirty="0"/>
          </a:p>
        </p:txBody>
      </p:sp>
    </p:spTree>
    <p:extLst>
      <p:ext uri="{BB962C8B-B14F-4D97-AF65-F5344CB8AC3E}">
        <p14:creationId xmlns:p14="http://schemas.microsoft.com/office/powerpoint/2010/main" val="5700672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メジャー・マイナー</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和音の雰囲が明るく感じるか、暗く感じるか</a:t>
            </a:r>
            <a:endParaRPr kumimoji="1" lang="en-US" altLang="ja-JP" dirty="0" smtClean="0"/>
          </a:p>
          <a:p>
            <a:pPr lvl="1"/>
            <a:r>
              <a:rPr lang="ja-JP" altLang="en-US" dirty="0"/>
              <a:t>明るく</a:t>
            </a:r>
            <a:r>
              <a:rPr lang="ja-JP" altLang="en-US" dirty="0" smtClean="0"/>
              <a:t>感じれば→メジャー</a:t>
            </a:r>
            <a:endParaRPr lang="en-US" altLang="ja-JP" dirty="0" smtClean="0"/>
          </a:p>
          <a:p>
            <a:pPr lvl="1"/>
            <a:r>
              <a:rPr kumimoji="1" lang="ja-JP" altLang="en-US" dirty="0"/>
              <a:t>暗く</a:t>
            </a:r>
            <a:r>
              <a:rPr kumimoji="1" lang="ja-JP" altLang="en-US" dirty="0" smtClean="0"/>
              <a:t>感じれば→マイナー</a:t>
            </a:r>
            <a:endParaRPr kumimoji="1" lang="en-US" altLang="ja-JP" dirty="0" smtClean="0"/>
          </a:p>
          <a:p>
            <a:pPr lvl="1"/>
            <a:endParaRPr lang="en-US" altLang="ja-JP" dirty="0"/>
          </a:p>
          <a:p>
            <a:pPr lvl="1"/>
            <a:r>
              <a:rPr kumimoji="1" lang="ja-JP" altLang="en-US" dirty="0" smtClean="0"/>
              <a:t>ただ、一つの和音では感じ取りづらく、３つぐらいの流れで感じ取ることができる</a:t>
            </a:r>
            <a:endParaRPr kumimoji="1" lang="ja-JP" altLang="en-US" dirty="0"/>
          </a:p>
        </p:txBody>
      </p:sp>
      <p:sp>
        <p:nvSpPr>
          <p:cNvPr id="4" name="テキスト ボックス 3"/>
          <p:cNvSpPr txBox="1"/>
          <p:nvPr/>
        </p:nvSpPr>
        <p:spPr>
          <a:xfrm>
            <a:off x="109944" y="65855"/>
            <a:ext cx="2957106" cy="369332"/>
          </a:xfrm>
          <a:prstGeom prst="rect">
            <a:avLst/>
          </a:prstGeom>
          <a:noFill/>
        </p:spPr>
        <p:txBody>
          <a:bodyPr wrap="square" rtlCol="0">
            <a:spAutoFit/>
          </a:bodyPr>
          <a:lstStyle/>
          <a:p>
            <a:r>
              <a:rPr kumimoji="1" lang="en-US" altLang="ja-JP" dirty="0" err="1" smtClean="0"/>
              <a:t>Em</a:t>
            </a:r>
            <a:r>
              <a:rPr kumimoji="1" lang="ja-JP" altLang="en-US" dirty="0" err="1" smtClean="0"/>
              <a:t>さんの</a:t>
            </a:r>
            <a:r>
              <a:rPr kumimoji="1" lang="ja-JP" altLang="en-US" dirty="0" smtClean="0"/>
              <a:t>スライドより引用</a:t>
            </a:r>
            <a:endParaRPr kumimoji="1" lang="ja-JP" altLang="en-US" dirty="0"/>
          </a:p>
        </p:txBody>
      </p:sp>
    </p:spTree>
    <p:extLst>
      <p:ext uri="{BB962C8B-B14F-4D97-AF65-F5344CB8AC3E}">
        <p14:creationId xmlns:p14="http://schemas.microsoft.com/office/powerpoint/2010/main" val="48931110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本勉強</a:t>
            </a:r>
            <a:r>
              <a:rPr lang="ja-JP" altLang="en-US" dirty="0"/>
              <a:t>会</a:t>
            </a:r>
            <a:r>
              <a:rPr lang="ja-JP" altLang="en-US" dirty="0" smtClean="0"/>
              <a:t>の趣旨</a:t>
            </a:r>
            <a:endParaRPr kumimoji="1" lang="ja-JP" altLang="en-US" dirty="0"/>
          </a:p>
        </p:txBody>
      </p:sp>
      <p:sp>
        <p:nvSpPr>
          <p:cNvPr id="3" name="コンテンツ プレースホルダー 2"/>
          <p:cNvSpPr>
            <a:spLocks noGrp="1"/>
          </p:cNvSpPr>
          <p:nvPr>
            <p:ph idx="1"/>
          </p:nvPr>
        </p:nvSpPr>
        <p:spPr/>
        <p:txBody>
          <a:bodyPr/>
          <a:lstStyle/>
          <a:p>
            <a:r>
              <a:rPr lang="en-US" altLang="ja-JP" dirty="0" smtClean="0"/>
              <a:t>Domino</a:t>
            </a:r>
            <a:r>
              <a:rPr lang="ja-JP" altLang="en-US" dirty="0" smtClean="0"/>
              <a:t>に</a:t>
            </a:r>
            <a:r>
              <a:rPr lang="ja-JP" altLang="en-US" dirty="0" smtClean="0"/>
              <a:t>ついて学ぶ</a:t>
            </a:r>
            <a:endParaRPr lang="en-US" altLang="ja-JP" dirty="0" smtClean="0"/>
          </a:p>
          <a:p>
            <a:pPr lvl="1"/>
            <a:r>
              <a:rPr lang="ja-JP" altLang="en-US" dirty="0" smtClean="0"/>
              <a:t>どのような機能があるのかを知ることで、各自がその機能について調べることができるようになる</a:t>
            </a:r>
            <a:endParaRPr lang="en-US" altLang="ja-JP" dirty="0" smtClean="0"/>
          </a:p>
          <a:p>
            <a:pPr lvl="1"/>
            <a:endParaRPr lang="en-US" altLang="ja-JP" dirty="0" smtClean="0"/>
          </a:p>
          <a:p>
            <a:r>
              <a:rPr lang="ja-JP" altLang="en-US" dirty="0" smtClean="0"/>
              <a:t>音楽理論に</a:t>
            </a:r>
            <a:r>
              <a:rPr lang="ja-JP" altLang="en-US" dirty="0" smtClean="0"/>
              <a:t>ついて学ぶ</a:t>
            </a:r>
            <a:endParaRPr lang="en-US" altLang="ja-JP" dirty="0" smtClean="0"/>
          </a:p>
          <a:p>
            <a:pPr lvl="1"/>
            <a:r>
              <a:rPr lang="ja-JP" altLang="en-US" dirty="0" smtClean="0"/>
              <a:t>何を優先的に</a:t>
            </a:r>
            <a:r>
              <a:rPr lang="ja-JP" altLang="en-US" dirty="0" err="1" smtClean="0"/>
              <a:t>学ぶべきかと</a:t>
            </a:r>
            <a:r>
              <a:rPr lang="ja-JP" altLang="en-US" dirty="0" smtClean="0"/>
              <a:t>いうことを知ることで、効率的な勉強が出来るようになる</a:t>
            </a:r>
            <a:endParaRPr lang="en-US" altLang="ja-JP" dirty="0"/>
          </a:p>
          <a:p>
            <a:pPr lvl="1"/>
            <a:endParaRPr lang="en-US" altLang="ja-JP" dirty="0" smtClean="0"/>
          </a:p>
          <a:p>
            <a:r>
              <a:rPr lang="ja-JP" altLang="en-US" u="sng" dirty="0" smtClean="0"/>
              <a:t>それぞれ</a:t>
            </a:r>
            <a:r>
              <a:rPr lang="ja-JP" altLang="en-US" u="sng" dirty="0"/>
              <a:t>の自学自習を</a:t>
            </a:r>
            <a:r>
              <a:rPr lang="ja-JP" altLang="en-US" u="sng" dirty="0" smtClean="0"/>
              <a:t>助けるための勉強会になることを願う</a:t>
            </a:r>
            <a:endParaRPr lang="en-US" altLang="ja-JP" u="sng" dirty="0"/>
          </a:p>
        </p:txBody>
      </p:sp>
    </p:spTree>
    <p:extLst>
      <p:ext uri="{BB962C8B-B14F-4D97-AF65-F5344CB8AC3E}">
        <p14:creationId xmlns:p14="http://schemas.microsoft.com/office/powerpoint/2010/main" val="405926991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コード理論の</a:t>
            </a:r>
            <a:r>
              <a:rPr lang="ja-JP" altLang="en-US" dirty="0"/>
              <a:t>前提</a:t>
            </a:r>
            <a:r>
              <a:rPr kumimoji="1" lang="ja-JP" altLang="en-US" dirty="0" smtClean="0"/>
              <a:t>知識</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音名・階名について</a:t>
            </a:r>
            <a:endParaRPr lang="en-US" altLang="ja-JP" dirty="0" smtClean="0"/>
          </a:p>
          <a:p>
            <a:pPr lvl="1"/>
            <a:r>
              <a:rPr lang="ja-JP" altLang="en-US" dirty="0"/>
              <a:t>音</a:t>
            </a:r>
            <a:r>
              <a:rPr lang="ja-JP" altLang="en-US" dirty="0" smtClean="0"/>
              <a:t>の呼び方は各国で異なる</a:t>
            </a:r>
            <a:endParaRPr lang="en-US" altLang="ja-JP" dirty="0" smtClean="0"/>
          </a:p>
          <a:p>
            <a:pPr lvl="2"/>
            <a:r>
              <a:rPr kumimoji="1" lang="ja-JP" altLang="en-US" dirty="0" smtClean="0"/>
              <a:t>ドレミファソラシド</a:t>
            </a:r>
            <a:r>
              <a:rPr kumimoji="1" lang="en-US" altLang="ja-JP" dirty="0" smtClean="0"/>
              <a:t>(</a:t>
            </a:r>
            <a:r>
              <a:rPr kumimoji="1" lang="ja-JP" altLang="en-US" dirty="0" smtClean="0"/>
              <a:t>イタリア式</a:t>
            </a:r>
            <a:r>
              <a:rPr kumimoji="1" lang="en-US" altLang="ja-JP" dirty="0" smtClean="0"/>
              <a:t>)</a:t>
            </a:r>
          </a:p>
          <a:p>
            <a:pPr lvl="2"/>
            <a:r>
              <a:rPr lang="ja-JP" altLang="en-US" dirty="0" smtClean="0"/>
              <a:t>ハニホヘトイロ</a:t>
            </a:r>
            <a:r>
              <a:rPr lang="en-US" altLang="ja-JP" dirty="0" smtClean="0"/>
              <a:t>(</a:t>
            </a:r>
            <a:r>
              <a:rPr lang="ja-JP" altLang="en-US" dirty="0" smtClean="0"/>
              <a:t>日本式</a:t>
            </a:r>
            <a:r>
              <a:rPr lang="en-US" altLang="ja-JP" dirty="0" smtClean="0"/>
              <a:t>)</a:t>
            </a:r>
          </a:p>
          <a:p>
            <a:pPr lvl="2"/>
            <a:r>
              <a:rPr lang="en-US" altLang="ja-JP" dirty="0" smtClean="0"/>
              <a:t>CDEFGABC(</a:t>
            </a:r>
            <a:r>
              <a:rPr lang="ja-JP" altLang="en-US" dirty="0" smtClean="0"/>
              <a:t>イギリス・アメリカ式</a:t>
            </a:r>
            <a:r>
              <a:rPr lang="en-US" altLang="ja-JP" dirty="0" smtClean="0"/>
              <a:t>)</a:t>
            </a:r>
          </a:p>
          <a:p>
            <a:pPr lvl="2"/>
            <a:endParaRPr lang="en-US" altLang="ja-JP" dirty="0"/>
          </a:p>
          <a:p>
            <a:pPr lvl="1"/>
            <a:r>
              <a:rPr lang="ja-JP" altLang="en-US" dirty="0" smtClean="0"/>
              <a:t>コード理論を学ぶ上ではイギリス・アメリカ式の表記を覚えるべき</a:t>
            </a:r>
            <a:endParaRPr lang="en-US" altLang="ja-JP" dirty="0" smtClean="0"/>
          </a:p>
          <a:p>
            <a:pPr marL="457200" lvl="1" indent="0">
              <a:buNone/>
            </a:pPr>
            <a:r>
              <a:rPr lang="en-US" altLang="ja-JP" dirty="0"/>
              <a:t>	</a:t>
            </a:r>
            <a:endParaRPr lang="en-US" altLang="ja-JP" dirty="0" smtClean="0"/>
          </a:p>
          <a:p>
            <a:pPr lvl="1"/>
            <a:endParaRPr lang="en-US" altLang="ja-JP" dirty="0" smtClean="0"/>
          </a:p>
        </p:txBody>
      </p:sp>
    </p:spTree>
    <p:extLst>
      <p:ext uri="{BB962C8B-B14F-4D97-AF65-F5344CB8AC3E}">
        <p14:creationId xmlns:p14="http://schemas.microsoft.com/office/powerpoint/2010/main" val="37660223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コード理論の基礎知識</a:t>
            </a:r>
            <a:r>
              <a:rPr kumimoji="1" lang="en-US" altLang="ja-JP" dirty="0" smtClean="0"/>
              <a:t>(1)</a:t>
            </a:r>
            <a:endParaRPr kumimoji="1" lang="ja-JP" altLang="en-US" dirty="0"/>
          </a:p>
        </p:txBody>
      </p:sp>
      <p:sp>
        <p:nvSpPr>
          <p:cNvPr id="3" name="コンテンツ プレースホルダー 2"/>
          <p:cNvSpPr>
            <a:spLocks noGrp="1"/>
          </p:cNvSpPr>
          <p:nvPr>
            <p:ph idx="1"/>
          </p:nvPr>
        </p:nvSpPr>
        <p:spPr/>
        <p:txBody>
          <a:bodyPr>
            <a:normAutofit/>
          </a:bodyPr>
          <a:lstStyle/>
          <a:p>
            <a:r>
              <a:rPr kumimoji="1" lang="ja-JP" altLang="en-US" dirty="0" smtClean="0"/>
              <a:t>コード理論は難しそう</a:t>
            </a:r>
            <a:endParaRPr kumimoji="1" lang="en-US" altLang="ja-JP" dirty="0" smtClean="0"/>
          </a:p>
          <a:p>
            <a:pPr lvl="1"/>
            <a:r>
              <a:rPr lang="ja-JP" altLang="en-US" dirty="0" smtClean="0"/>
              <a:t>いいえ、実際にはただ暗記するだけの単純作業がほとんど</a:t>
            </a:r>
            <a:endParaRPr lang="en-US" altLang="ja-JP" dirty="0" smtClean="0"/>
          </a:p>
          <a:p>
            <a:pPr lvl="1"/>
            <a:r>
              <a:rPr lang="ja-JP" altLang="en-US" dirty="0" smtClean="0"/>
              <a:t>しかも多く見積もっても</a:t>
            </a:r>
            <a:r>
              <a:rPr lang="en-US" altLang="ja-JP" dirty="0" smtClean="0"/>
              <a:t>80</a:t>
            </a:r>
            <a:r>
              <a:rPr lang="ja-JP" altLang="en-US" dirty="0" smtClean="0"/>
              <a:t>程度のコードを覚えれば良いだけなので元素記号を覚えるよりも簡単</a:t>
            </a:r>
            <a:endParaRPr lang="en-US" altLang="ja-JP" dirty="0" smtClean="0"/>
          </a:p>
          <a:p>
            <a:pPr lvl="1"/>
            <a:r>
              <a:rPr kumimoji="1" lang="ja-JP" altLang="en-US" dirty="0" smtClean="0"/>
              <a:t>おまけに、パターン化されているので本質的に覚える必要があるのは</a:t>
            </a:r>
            <a:r>
              <a:rPr kumimoji="1" lang="en-US" altLang="ja-JP" dirty="0" smtClean="0"/>
              <a:t>10</a:t>
            </a:r>
            <a:r>
              <a:rPr lang="ja-JP" altLang="en-US" dirty="0" smtClean="0"/>
              <a:t>に満たない程度</a:t>
            </a:r>
            <a:endParaRPr lang="en-US" altLang="ja-JP" dirty="0" smtClean="0"/>
          </a:p>
          <a:p>
            <a:pPr lvl="1"/>
            <a:endParaRPr kumimoji="1" lang="en-US" altLang="ja-JP" dirty="0"/>
          </a:p>
          <a:p>
            <a:r>
              <a:rPr lang="ja-JP" altLang="en-US" dirty="0" smtClean="0"/>
              <a:t>とはいえ</a:t>
            </a:r>
            <a:r>
              <a:rPr lang="ja-JP" altLang="en-US" dirty="0" smtClean="0"/>
              <a:t>、楽典の知識</a:t>
            </a:r>
            <a:r>
              <a:rPr lang="ja-JP" altLang="en-US" dirty="0" smtClean="0"/>
              <a:t>が全くないとそもそも意味が分からない</a:t>
            </a:r>
            <a:r>
              <a:rPr lang="en-US" altLang="ja-JP" dirty="0" smtClean="0"/>
              <a:t>…</a:t>
            </a:r>
            <a:endParaRPr kumimoji="1" lang="ja-JP" altLang="en-US" dirty="0"/>
          </a:p>
        </p:txBody>
      </p:sp>
    </p:spTree>
    <p:extLst>
      <p:ext uri="{BB962C8B-B14F-4D97-AF65-F5344CB8AC3E}">
        <p14:creationId xmlns:p14="http://schemas.microsoft.com/office/powerpoint/2010/main" val="225567197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コード理論の基礎知識</a:t>
            </a:r>
            <a:r>
              <a:rPr kumimoji="1" lang="en-US" altLang="ja-JP" dirty="0" smtClean="0"/>
              <a:t>(2)</a:t>
            </a:r>
            <a:endParaRPr kumimoji="1" lang="ja-JP" altLang="en-US" dirty="0"/>
          </a:p>
        </p:txBody>
      </p:sp>
      <p:sp>
        <p:nvSpPr>
          <p:cNvPr id="3" name="コンテンツ プレースホルダー 2"/>
          <p:cNvSpPr>
            <a:spLocks noGrp="1"/>
          </p:cNvSpPr>
          <p:nvPr>
            <p:ph idx="1"/>
          </p:nvPr>
        </p:nvSpPr>
        <p:spPr/>
        <p:txBody>
          <a:bodyPr>
            <a:normAutofit/>
          </a:bodyPr>
          <a:lstStyle/>
          <a:p>
            <a:r>
              <a:rPr kumimoji="1" lang="ja-JP" altLang="en-US" dirty="0" smtClean="0"/>
              <a:t>和音と度数について</a:t>
            </a:r>
            <a:endParaRPr kumimoji="1" lang="en-US" altLang="ja-JP" dirty="0" smtClean="0"/>
          </a:p>
          <a:p>
            <a:pPr lvl="1"/>
            <a:r>
              <a:rPr lang="ja-JP" altLang="en-US" dirty="0"/>
              <a:t>和音は音を重ねた</a:t>
            </a:r>
            <a:r>
              <a:rPr lang="ja-JP" altLang="en-US" dirty="0" smtClean="0"/>
              <a:t>もので「</a:t>
            </a:r>
            <a:r>
              <a:rPr lang="ja-JP" altLang="en-US" dirty="0"/>
              <a:t>度数」というのは、その</a:t>
            </a:r>
            <a:r>
              <a:rPr lang="ja-JP" altLang="en-US" dirty="0" smtClean="0"/>
              <a:t>重ねた</a:t>
            </a:r>
            <a:r>
              <a:rPr lang="en-US" altLang="ja-JP" dirty="0" smtClean="0"/>
              <a:t>2</a:t>
            </a:r>
            <a:r>
              <a:rPr lang="ja-JP" altLang="en-US" dirty="0" err="1"/>
              <a:t>つの</a:t>
            </a:r>
            <a:r>
              <a:rPr lang="ja-JP" altLang="en-US" dirty="0"/>
              <a:t>音の距離を測る</a:t>
            </a:r>
            <a:r>
              <a:rPr lang="ja-JP" altLang="en-US" dirty="0" smtClean="0"/>
              <a:t>単位</a:t>
            </a:r>
            <a:endParaRPr lang="en-US" altLang="ja-JP" dirty="0"/>
          </a:p>
          <a:p>
            <a:pPr lvl="2"/>
            <a:r>
              <a:rPr lang="ja-JP" altLang="en-US" dirty="0" smtClean="0"/>
              <a:t>和音の響きというのは、周波数の比で決まる</a:t>
            </a:r>
            <a:r>
              <a:rPr lang="en-US" altLang="ja-JP" dirty="0" smtClean="0"/>
              <a:t>	</a:t>
            </a:r>
          </a:p>
          <a:p>
            <a:pPr lvl="2"/>
            <a:r>
              <a:rPr lang="ja-JP" altLang="en-US" dirty="0" smtClean="0"/>
              <a:t>でも</a:t>
            </a:r>
            <a:r>
              <a:rPr lang="ja-JP" altLang="en-US" dirty="0"/>
              <a:t>「周波数比が</a:t>
            </a:r>
            <a:r>
              <a:rPr lang="en-US" altLang="ja-JP" dirty="0"/>
              <a:t>3:4:5</a:t>
            </a:r>
            <a:r>
              <a:rPr lang="ja-JP" altLang="en-US" dirty="0"/>
              <a:t>の和音は</a:t>
            </a:r>
            <a:r>
              <a:rPr lang="en-US" altLang="ja-JP" dirty="0"/>
              <a:t>〜</a:t>
            </a:r>
            <a:r>
              <a:rPr lang="ja-JP" altLang="en-US" dirty="0"/>
              <a:t>」</a:t>
            </a:r>
            <a:r>
              <a:rPr lang="ja-JP" altLang="en-US" dirty="0" smtClean="0"/>
              <a:t>なんて話は難しい</a:t>
            </a:r>
            <a:r>
              <a:rPr lang="en-US" altLang="ja-JP" dirty="0" smtClean="0"/>
              <a:t>…</a:t>
            </a:r>
          </a:p>
          <a:p>
            <a:pPr lvl="2"/>
            <a:r>
              <a:rPr lang="ja-JP" altLang="en-US" dirty="0" smtClean="0"/>
              <a:t>分かりやすく</a:t>
            </a:r>
            <a:r>
              <a:rPr lang="ja-JP" altLang="en-US" dirty="0"/>
              <a:t>「ある音と、そこから半音</a:t>
            </a:r>
            <a:r>
              <a:rPr lang="en-US" altLang="ja-JP" dirty="0"/>
              <a:t>4</a:t>
            </a:r>
            <a:r>
              <a:rPr lang="ja-JP" altLang="en-US" dirty="0" err="1"/>
              <a:t>つぶん</a:t>
            </a:r>
            <a:r>
              <a:rPr lang="ja-JP" altLang="en-US" dirty="0"/>
              <a:t>上の音と、そこからさらに半音</a:t>
            </a:r>
            <a:r>
              <a:rPr lang="en-US" altLang="ja-JP" dirty="0"/>
              <a:t>3</a:t>
            </a:r>
            <a:r>
              <a:rPr lang="ja-JP" altLang="en-US" dirty="0" err="1"/>
              <a:t>つぶん</a:t>
            </a:r>
            <a:r>
              <a:rPr lang="ja-JP" altLang="en-US" dirty="0"/>
              <a:t>上の音を重ねると明るい響きの和音が</a:t>
            </a:r>
            <a:r>
              <a:rPr lang="en-US" altLang="ja-JP" dirty="0"/>
              <a:t>〜</a:t>
            </a:r>
            <a:r>
              <a:rPr lang="ja-JP" altLang="en-US" dirty="0"/>
              <a:t>」と</a:t>
            </a:r>
            <a:r>
              <a:rPr lang="ja-JP" altLang="en-US" dirty="0" smtClean="0"/>
              <a:t>いったように考える</a:t>
            </a:r>
            <a:endParaRPr lang="en-US" altLang="ja-JP" dirty="0"/>
          </a:p>
          <a:p>
            <a:pPr lvl="1"/>
            <a:endParaRPr lang="en-US" altLang="ja-JP" dirty="0"/>
          </a:p>
          <a:p>
            <a:pPr lvl="1"/>
            <a:r>
              <a:rPr lang="ja-JP" altLang="en-US" dirty="0"/>
              <a:t>コード</a:t>
            </a:r>
            <a:r>
              <a:rPr lang="ja-JP" altLang="en-US" dirty="0" smtClean="0"/>
              <a:t>の音と音の距離</a:t>
            </a:r>
            <a:r>
              <a:rPr lang="ja-JP" altLang="en-US" dirty="0"/>
              <a:t>の単位はすべてこの「度数」で測る</a:t>
            </a:r>
          </a:p>
          <a:p>
            <a:pPr lvl="1"/>
            <a:endParaRPr lang="ja-JP" altLang="en-US" dirty="0"/>
          </a:p>
        </p:txBody>
      </p:sp>
    </p:spTree>
    <p:extLst>
      <p:ext uri="{BB962C8B-B14F-4D97-AF65-F5344CB8AC3E}">
        <p14:creationId xmlns:p14="http://schemas.microsoft.com/office/powerpoint/2010/main" val="272209081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コード理論の基礎知識</a:t>
            </a:r>
            <a:r>
              <a:rPr kumimoji="1" lang="en-US" altLang="ja-JP" dirty="0" smtClean="0"/>
              <a:t>(3)</a:t>
            </a:r>
            <a:endParaRPr kumimoji="1" lang="ja-JP" altLang="en-US" dirty="0"/>
          </a:p>
        </p:txBody>
      </p:sp>
      <p:sp>
        <p:nvSpPr>
          <p:cNvPr id="6" name="コンテンツ プレースホルダー 5"/>
          <p:cNvSpPr>
            <a:spLocks noGrp="1"/>
          </p:cNvSpPr>
          <p:nvPr>
            <p:ph idx="1"/>
          </p:nvPr>
        </p:nvSpPr>
        <p:spPr/>
        <p:txBody>
          <a:bodyPr/>
          <a:lstStyle/>
          <a:p>
            <a:r>
              <a:rPr lang="ja-JP" altLang="en-US" dirty="0"/>
              <a:t>右</a:t>
            </a:r>
            <a:r>
              <a:rPr lang="ja-JP" altLang="en-US" dirty="0" smtClean="0"/>
              <a:t>に度数</a:t>
            </a:r>
            <a:r>
              <a:rPr lang="ja-JP" altLang="en-US" dirty="0" smtClean="0"/>
              <a:t>の</a:t>
            </a:r>
            <a:r>
              <a:rPr lang="ja-JP" altLang="en-US" dirty="0" smtClean="0"/>
              <a:t>一覧を示す</a:t>
            </a:r>
            <a:endParaRPr lang="en-US" altLang="ja-JP" dirty="0" smtClean="0"/>
          </a:p>
          <a:p>
            <a:endParaRPr lang="en-US" altLang="ja-JP" dirty="0" smtClean="0"/>
          </a:p>
          <a:p>
            <a:pPr lvl="1"/>
            <a:r>
              <a:rPr lang="ja-JP" altLang="en-US" dirty="0" smtClean="0"/>
              <a:t>カラオケで「キーを下げる」と言ったり</a:t>
            </a:r>
            <a:r>
              <a:rPr lang="en-US" altLang="ja-JP" dirty="0" smtClean="0"/>
              <a:t/>
            </a:r>
            <a:br>
              <a:rPr lang="en-US" altLang="ja-JP" dirty="0" smtClean="0"/>
            </a:br>
            <a:r>
              <a:rPr lang="ja-JP" altLang="en-US" dirty="0" smtClean="0"/>
              <a:t>するが、「キーを</a:t>
            </a:r>
            <a:r>
              <a:rPr lang="en-US" altLang="ja-JP" dirty="0" smtClean="0"/>
              <a:t>3</a:t>
            </a:r>
            <a:r>
              <a:rPr lang="ja-JP" altLang="en-US" dirty="0" smtClean="0"/>
              <a:t>つ下げる」というの</a:t>
            </a:r>
            <a:r>
              <a:rPr lang="en-US" altLang="ja-JP" dirty="0" smtClean="0"/>
              <a:t/>
            </a:r>
            <a:br>
              <a:rPr lang="en-US" altLang="ja-JP" dirty="0" smtClean="0"/>
            </a:br>
            <a:r>
              <a:rPr lang="ja-JP" altLang="en-US" dirty="0" smtClean="0"/>
              <a:t>は曲中の全ての音</a:t>
            </a:r>
            <a:r>
              <a:rPr lang="ja-JP" altLang="en-US" dirty="0" smtClean="0"/>
              <a:t>を</a:t>
            </a:r>
            <a:r>
              <a:rPr lang="en-US" altLang="ja-JP" dirty="0" smtClean="0"/>
              <a:t>[</a:t>
            </a:r>
            <a:r>
              <a:rPr lang="ja-JP" altLang="en-US" dirty="0" smtClean="0"/>
              <a:t>半音</a:t>
            </a:r>
            <a:r>
              <a:rPr lang="en-US" altLang="ja-JP" dirty="0" smtClean="0"/>
              <a:t>3</a:t>
            </a:r>
            <a:r>
              <a:rPr lang="ja-JP" altLang="en-US" dirty="0" smtClean="0"/>
              <a:t>つ分</a:t>
            </a:r>
            <a:r>
              <a:rPr lang="en-US" altLang="ja-JP" dirty="0" smtClean="0"/>
              <a:t>]</a:t>
            </a:r>
            <a:br>
              <a:rPr lang="en-US" altLang="ja-JP" dirty="0" smtClean="0"/>
            </a:br>
            <a:r>
              <a:rPr lang="ja-JP" altLang="en-US" dirty="0" smtClean="0"/>
              <a:t>つまり</a:t>
            </a:r>
            <a:r>
              <a:rPr lang="en-US" altLang="ja-JP" dirty="0" smtClean="0"/>
              <a:t>[</a:t>
            </a:r>
            <a:r>
              <a:rPr lang="ja-JP" altLang="en-US" dirty="0" smtClean="0"/>
              <a:t>短３度</a:t>
            </a:r>
            <a:r>
              <a:rPr lang="en-US" altLang="ja-JP" dirty="0" smtClean="0"/>
              <a:t>]</a:t>
            </a:r>
            <a:r>
              <a:rPr lang="ja-JP" altLang="en-US" dirty="0" smtClean="0"/>
              <a:t>下げるという</a:t>
            </a:r>
            <a:r>
              <a:rPr lang="ja-JP" altLang="en-US" dirty="0" smtClean="0"/>
              <a:t>意味である</a:t>
            </a:r>
            <a:endParaRPr lang="en-US" altLang="ja-JP" dirty="0" smtClean="0"/>
          </a:p>
          <a:p>
            <a:endParaRPr lang="en-US" altLang="ja-JP" dirty="0" smtClean="0"/>
          </a:p>
          <a:p>
            <a:pPr lvl="1"/>
            <a:r>
              <a:rPr lang="ja-JP" altLang="en-US" dirty="0" smtClean="0"/>
              <a:t>長、短、完全、増、減</a:t>
            </a:r>
            <a:r>
              <a:rPr lang="en-US" altLang="ja-JP" dirty="0" smtClean="0"/>
              <a:t>…</a:t>
            </a:r>
            <a:r>
              <a:rPr lang="ja-JP" altLang="en-US" dirty="0" smtClean="0"/>
              <a:t>の説明は省略</a:t>
            </a:r>
            <a:endParaRPr lang="en-US" altLang="ja-JP" dirty="0" smtClean="0"/>
          </a:p>
          <a:p>
            <a:pPr lvl="2"/>
            <a:r>
              <a:rPr lang="ja-JP" altLang="en-US" dirty="0" smtClean="0"/>
              <a:t>各自調べておくと良い</a:t>
            </a:r>
          </a:p>
        </p:txBody>
      </p:sp>
      <p:graphicFrame>
        <p:nvGraphicFramePr>
          <p:cNvPr id="8" name="表 7"/>
          <p:cNvGraphicFramePr>
            <a:graphicFrameLocks noGrp="1"/>
          </p:cNvGraphicFramePr>
          <p:nvPr>
            <p:extLst>
              <p:ext uri="{D42A27DB-BD31-4B8C-83A1-F6EECF244321}">
                <p14:modId xmlns:p14="http://schemas.microsoft.com/office/powerpoint/2010/main" val="2424262488"/>
              </p:ext>
            </p:extLst>
          </p:nvPr>
        </p:nvGraphicFramePr>
        <p:xfrm>
          <a:off x="5610224" y="2340121"/>
          <a:ext cx="2981325" cy="3847940"/>
        </p:xfrm>
        <a:graphic>
          <a:graphicData uri="http://schemas.openxmlformats.org/drawingml/2006/table">
            <a:tbl>
              <a:tblPr>
                <a:tableStyleId>{5C22544A-7EE6-4342-B048-85BDC9FD1C3A}</a:tableStyleId>
              </a:tblPr>
              <a:tblGrid>
                <a:gridCol w="993775"/>
                <a:gridCol w="993775"/>
                <a:gridCol w="993775"/>
              </a:tblGrid>
              <a:tr h="239924">
                <a:tc gridSpan="3">
                  <a:txBody>
                    <a:bodyPr/>
                    <a:lstStyle/>
                    <a:p>
                      <a:pPr algn="just">
                        <a:spcAft>
                          <a:spcPts val="0"/>
                        </a:spcAft>
                      </a:pPr>
                      <a:r>
                        <a:rPr lang="ja-JP" sz="1000" kern="100" dirty="0">
                          <a:effectLst/>
                        </a:rPr>
                        <a:t>表：度数の一覧</a:t>
                      </a:r>
                      <a:endParaRPr lang="ja-JP" sz="1000" kern="100" dirty="0">
                        <a:effectLst/>
                        <a:latin typeface="Century" panose="02040604050505020304" pitchFamily="18" charset="0"/>
                        <a:ea typeface="ＭＳ 明朝" panose="02020609040205080304" pitchFamily="17" charset="-128"/>
                        <a:cs typeface="Times New Roman" panose="02020603050405020304" pitchFamily="18" charset="0"/>
                      </a:endParaRPr>
                    </a:p>
                  </a:txBody>
                  <a:tcPr marL="59664" marR="59664" marT="29832" marB="29832" anchor="ctr"/>
                </a:tc>
                <a:tc hMerge="1">
                  <a:txBody>
                    <a:bodyPr/>
                    <a:lstStyle/>
                    <a:p>
                      <a:endParaRPr kumimoji="1" lang="ja-JP" altLang="en-US"/>
                    </a:p>
                  </a:txBody>
                  <a:tcPr/>
                </a:tc>
                <a:tc hMerge="1">
                  <a:txBody>
                    <a:bodyPr/>
                    <a:lstStyle/>
                    <a:p>
                      <a:endParaRPr kumimoji="1" lang="ja-JP" altLang="en-US"/>
                    </a:p>
                  </a:txBody>
                  <a:tcPr/>
                </a:tc>
              </a:tr>
              <a:tr h="239924">
                <a:tc>
                  <a:txBody>
                    <a:bodyPr/>
                    <a:lstStyle/>
                    <a:p>
                      <a:pPr algn="just">
                        <a:spcAft>
                          <a:spcPts val="0"/>
                        </a:spcAft>
                      </a:pPr>
                      <a:r>
                        <a:rPr lang="ja-JP" sz="1000" kern="100">
                          <a:effectLst/>
                        </a:rPr>
                        <a:t>距離</a:t>
                      </a:r>
                      <a:r>
                        <a:rPr lang="en-US" sz="1000" kern="100">
                          <a:effectLst/>
                        </a:rPr>
                        <a:t>(</a:t>
                      </a:r>
                      <a:r>
                        <a:rPr lang="ja-JP" sz="1000" kern="100">
                          <a:effectLst/>
                        </a:rPr>
                        <a:t>半音の数</a:t>
                      </a:r>
                      <a:r>
                        <a:rPr lang="en-US" sz="1000" kern="100">
                          <a:effectLst/>
                        </a:rPr>
                        <a:t>)</a:t>
                      </a:r>
                      <a:endParaRPr lang="ja-JP" sz="1000" kern="100">
                        <a:effectLst/>
                        <a:latin typeface="Century" panose="02040604050505020304" pitchFamily="18" charset="0"/>
                        <a:ea typeface="ＭＳ 明朝" panose="02020609040205080304" pitchFamily="17" charset="-128"/>
                        <a:cs typeface="Times New Roman" panose="02020603050405020304" pitchFamily="18" charset="0"/>
                      </a:endParaRPr>
                    </a:p>
                  </a:txBody>
                  <a:tcPr marL="59664" marR="59664" marT="29832" marB="29832" anchor="ctr"/>
                </a:tc>
                <a:tc>
                  <a:txBody>
                    <a:bodyPr/>
                    <a:lstStyle/>
                    <a:p>
                      <a:pPr algn="just">
                        <a:spcAft>
                          <a:spcPts val="0"/>
                        </a:spcAft>
                      </a:pPr>
                      <a:r>
                        <a:rPr lang="ja-JP" sz="1000" kern="100">
                          <a:effectLst/>
                        </a:rPr>
                        <a:t>音程の一例</a:t>
                      </a:r>
                      <a:endParaRPr lang="ja-JP" sz="1000" kern="100">
                        <a:effectLst/>
                        <a:latin typeface="Century" panose="02040604050505020304" pitchFamily="18" charset="0"/>
                        <a:ea typeface="ＭＳ 明朝" panose="02020609040205080304" pitchFamily="17" charset="-128"/>
                        <a:cs typeface="Times New Roman" panose="02020603050405020304" pitchFamily="18" charset="0"/>
                      </a:endParaRPr>
                    </a:p>
                  </a:txBody>
                  <a:tcPr marL="59664" marR="59664" marT="29832" marB="29832" anchor="ctr"/>
                </a:tc>
                <a:tc>
                  <a:txBody>
                    <a:bodyPr/>
                    <a:lstStyle/>
                    <a:p>
                      <a:pPr algn="just">
                        <a:spcAft>
                          <a:spcPts val="0"/>
                        </a:spcAft>
                      </a:pPr>
                      <a:r>
                        <a:rPr lang="ja-JP" sz="1000" kern="100">
                          <a:effectLst/>
                        </a:rPr>
                        <a:t>度数の名前</a:t>
                      </a:r>
                      <a:endParaRPr lang="ja-JP" sz="1000" kern="100">
                        <a:effectLst/>
                        <a:latin typeface="Century" panose="02040604050505020304" pitchFamily="18" charset="0"/>
                        <a:ea typeface="ＭＳ 明朝" panose="02020609040205080304" pitchFamily="17" charset="-128"/>
                        <a:cs typeface="Times New Roman" panose="02020603050405020304" pitchFamily="18" charset="0"/>
                      </a:endParaRPr>
                    </a:p>
                  </a:txBody>
                  <a:tcPr marL="59664" marR="59664" marT="29832" marB="29832" anchor="ctr"/>
                </a:tc>
              </a:tr>
              <a:tr h="239924">
                <a:tc>
                  <a:txBody>
                    <a:bodyPr/>
                    <a:lstStyle/>
                    <a:p>
                      <a:pPr algn="just">
                        <a:spcAft>
                          <a:spcPts val="0"/>
                        </a:spcAft>
                      </a:pPr>
                      <a:r>
                        <a:rPr lang="en-US" sz="1000" kern="100" dirty="0">
                          <a:effectLst/>
                        </a:rPr>
                        <a:t>0</a:t>
                      </a:r>
                      <a:endParaRPr lang="ja-JP" sz="1000" kern="100" dirty="0">
                        <a:effectLst/>
                        <a:latin typeface="Century" panose="02040604050505020304" pitchFamily="18" charset="0"/>
                        <a:ea typeface="ＭＳ 明朝" panose="02020609040205080304" pitchFamily="17" charset="-128"/>
                        <a:cs typeface="Times New Roman" panose="02020603050405020304" pitchFamily="18" charset="0"/>
                      </a:endParaRPr>
                    </a:p>
                  </a:txBody>
                  <a:tcPr marL="59664" marR="59664" marT="29832" marB="29832" anchor="ctr"/>
                </a:tc>
                <a:tc>
                  <a:txBody>
                    <a:bodyPr/>
                    <a:lstStyle/>
                    <a:p>
                      <a:pPr algn="just">
                        <a:spcAft>
                          <a:spcPts val="0"/>
                        </a:spcAft>
                      </a:pPr>
                      <a:r>
                        <a:rPr lang="en-US" sz="1000" kern="100">
                          <a:effectLst/>
                        </a:rPr>
                        <a:t>C</a:t>
                      </a:r>
                      <a:r>
                        <a:rPr lang="ja-JP" sz="1000" kern="100">
                          <a:effectLst/>
                        </a:rPr>
                        <a:t>〜</a:t>
                      </a:r>
                      <a:r>
                        <a:rPr lang="en-US" sz="1000" kern="100">
                          <a:effectLst/>
                        </a:rPr>
                        <a:t>C(</a:t>
                      </a:r>
                      <a:r>
                        <a:rPr lang="ja-JP" sz="1000" kern="100">
                          <a:effectLst/>
                        </a:rPr>
                        <a:t>つまり同じ音</a:t>
                      </a:r>
                      <a:r>
                        <a:rPr lang="en-US" sz="1000" kern="100">
                          <a:effectLst/>
                        </a:rPr>
                        <a:t>)</a:t>
                      </a:r>
                      <a:endParaRPr lang="ja-JP" sz="1000" kern="100">
                        <a:effectLst/>
                        <a:latin typeface="Century" panose="02040604050505020304" pitchFamily="18" charset="0"/>
                        <a:ea typeface="ＭＳ 明朝" panose="02020609040205080304" pitchFamily="17" charset="-128"/>
                        <a:cs typeface="Times New Roman" panose="02020603050405020304" pitchFamily="18" charset="0"/>
                      </a:endParaRPr>
                    </a:p>
                  </a:txBody>
                  <a:tcPr marL="59664" marR="59664" marT="29832" marB="29832" anchor="ctr"/>
                </a:tc>
                <a:tc>
                  <a:txBody>
                    <a:bodyPr/>
                    <a:lstStyle/>
                    <a:p>
                      <a:pPr algn="just">
                        <a:spcAft>
                          <a:spcPts val="0"/>
                        </a:spcAft>
                      </a:pPr>
                      <a:r>
                        <a:rPr lang="ja-JP" sz="1000" kern="100">
                          <a:effectLst/>
                        </a:rPr>
                        <a:t>完全１度</a:t>
                      </a:r>
                      <a:endParaRPr lang="ja-JP" sz="1000" kern="100">
                        <a:effectLst/>
                        <a:latin typeface="Century" panose="02040604050505020304" pitchFamily="18" charset="0"/>
                        <a:ea typeface="ＭＳ 明朝" panose="02020609040205080304" pitchFamily="17" charset="-128"/>
                        <a:cs typeface="Times New Roman" panose="02020603050405020304" pitchFamily="18" charset="0"/>
                      </a:endParaRPr>
                    </a:p>
                  </a:txBody>
                  <a:tcPr marL="59664" marR="59664" marT="29832" marB="29832" anchor="ctr"/>
                </a:tc>
              </a:tr>
              <a:tr h="239924">
                <a:tc>
                  <a:txBody>
                    <a:bodyPr/>
                    <a:lstStyle/>
                    <a:p>
                      <a:pPr algn="just">
                        <a:spcAft>
                          <a:spcPts val="0"/>
                        </a:spcAft>
                      </a:pPr>
                      <a:r>
                        <a:rPr lang="en-US" sz="1000" kern="100" dirty="0">
                          <a:effectLst/>
                        </a:rPr>
                        <a:t>1</a:t>
                      </a:r>
                      <a:endParaRPr lang="ja-JP" sz="1000" kern="100" dirty="0">
                        <a:effectLst/>
                        <a:latin typeface="Century" panose="02040604050505020304" pitchFamily="18" charset="0"/>
                        <a:ea typeface="ＭＳ 明朝" panose="02020609040205080304" pitchFamily="17" charset="-128"/>
                        <a:cs typeface="Times New Roman" panose="02020603050405020304" pitchFamily="18" charset="0"/>
                      </a:endParaRPr>
                    </a:p>
                  </a:txBody>
                  <a:tcPr marL="59664" marR="59664" marT="29832" marB="29832" anchor="ctr"/>
                </a:tc>
                <a:tc>
                  <a:txBody>
                    <a:bodyPr/>
                    <a:lstStyle/>
                    <a:p>
                      <a:pPr algn="just">
                        <a:spcAft>
                          <a:spcPts val="0"/>
                        </a:spcAft>
                      </a:pPr>
                      <a:r>
                        <a:rPr lang="en-US" sz="1000" kern="100">
                          <a:effectLst/>
                        </a:rPr>
                        <a:t>C</a:t>
                      </a:r>
                      <a:r>
                        <a:rPr lang="ja-JP" sz="1000" kern="100">
                          <a:effectLst/>
                        </a:rPr>
                        <a:t>〜</a:t>
                      </a:r>
                      <a:r>
                        <a:rPr lang="en-US" sz="1000" kern="100">
                          <a:effectLst/>
                        </a:rPr>
                        <a:t>C♯(D♭)</a:t>
                      </a:r>
                      <a:endParaRPr lang="ja-JP" sz="1000" kern="100">
                        <a:effectLst/>
                        <a:latin typeface="Century" panose="02040604050505020304" pitchFamily="18" charset="0"/>
                        <a:ea typeface="ＭＳ 明朝" panose="02020609040205080304" pitchFamily="17" charset="-128"/>
                        <a:cs typeface="Times New Roman" panose="02020603050405020304" pitchFamily="18" charset="0"/>
                      </a:endParaRPr>
                    </a:p>
                  </a:txBody>
                  <a:tcPr marL="59664" marR="59664" marT="29832" marB="29832" anchor="ctr"/>
                </a:tc>
                <a:tc>
                  <a:txBody>
                    <a:bodyPr/>
                    <a:lstStyle/>
                    <a:p>
                      <a:pPr algn="just">
                        <a:spcAft>
                          <a:spcPts val="0"/>
                        </a:spcAft>
                      </a:pPr>
                      <a:r>
                        <a:rPr lang="ja-JP" sz="1000" kern="100">
                          <a:effectLst/>
                        </a:rPr>
                        <a:t>短２度</a:t>
                      </a:r>
                      <a:endParaRPr lang="ja-JP" sz="1000" kern="100">
                        <a:effectLst/>
                        <a:latin typeface="Century" panose="02040604050505020304" pitchFamily="18" charset="0"/>
                        <a:ea typeface="ＭＳ 明朝" panose="02020609040205080304" pitchFamily="17" charset="-128"/>
                        <a:cs typeface="Times New Roman" panose="02020603050405020304" pitchFamily="18" charset="0"/>
                      </a:endParaRPr>
                    </a:p>
                  </a:txBody>
                  <a:tcPr marL="59664" marR="59664" marT="29832" marB="29832" anchor="ctr"/>
                </a:tc>
              </a:tr>
              <a:tr h="239924">
                <a:tc>
                  <a:txBody>
                    <a:bodyPr/>
                    <a:lstStyle/>
                    <a:p>
                      <a:pPr algn="just">
                        <a:spcAft>
                          <a:spcPts val="0"/>
                        </a:spcAft>
                      </a:pPr>
                      <a:r>
                        <a:rPr lang="en-US" sz="1000" kern="100" dirty="0">
                          <a:effectLst/>
                        </a:rPr>
                        <a:t>2</a:t>
                      </a:r>
                      <a:endParaRPr lang="ja-JP" sz="1000" kern="100" dirty="0">
                        <a:effectLst/>
                        <a:latin typeface="Century" panose="02040604050505020304" pitchFamily="18" charset="0"/>
                        <a:ea typeface="ＭＳ 明朝" panose="02020609040205080304" pitchFamily="17" charset="-128"/>
                        <a:cs typeface="Times New Roman" panose="02020603050405020304" pitchFamily="18" charset="0"/>
                      </a:endParaRPr>
                    </a:p>
                  </a:txBody>
                  <a:tcPr marL="59664" marR="59664" marT="29832" marB="29832" anchor="ctr"/>
                </a:tc>
                <a:tc>
                  <a:txBody>
                    <a:bodyPr/>
                    <a:lstStyle/>
                    <a:p>
                      <a:pPr algn="just">
                        <a:spcAft>
                          <a:spcPts val="0"/>
                        </a:spcAft>
                      </a:pPr>
                      <a:r>
                        <a:rPr lang="en-US" sz="1000" kern="100">
                          <a:effectLst/>
                        </a:rPr>
                        <a:t>C</a:t>
                      </a:r>
                      <a:r>
                        <a:rPr lang="ja-JP" sz="1000" kern="100">
                          <a:effectLst/>
                        </a:rPr>
                        <a:t>〜</a:t>
                      </a:r>
                      <a:r>
                        <a:rPr lang="en-US" sz="1000" kern="100">
                          <a:effectLst/>
                        </a:rPr>
                        <a:t>D</a:t>
                      </a:r>
                      <a:endParaRPr lang="ja-JP" sz="1000" kern="100">
                        <a:effectLst/>
                        <a:latin typeface="Century" panose="02040604050505020304" pitchFamily="18" charset="0"/>
                        <a:ea typeface="ＭＳ 明朝" panose="02020609040205080304" pitchFamily="17" charset="-128"/>
                        <a:cs typeface="Times New Roman" panose="02020603050405020304" pitchFamily="18" charset="0"/>
                      </a:endParaRPr>
                    </a:p>
                  </a:txBody>
                  <a:tcPr marL="59664" marR="59664" marT="29832" marB="29832" anchor="ctr"/>
                </a:tc>
                <a:tc>
                  <a:txBody>
                    <a:bodyPr/>
                    <a:lstStyle/>
                    <a:p>
                      <a:pPr algn="just">
                        <a:spcAft>
                          <a:spcPts val="0"/>
                        </a:spcAft>
                      </a:pPr>
                      <a:r>
                        <a:rPr lang="ja-JP" sz="1000" kern="100">
                          <a:effectLst/>
                        </a:rPr>
                        <a:t>長２度</a:t>
                      </a:r>
                      <a:endParaRPr lang="ja-JP" sz="1000" kern="100">
                        <a:effectLst/>
                        <a:latin typeface="Century" panose="02040604050505020304" pitchFamily="18" charset="0"/>
                        <a:ea typeface="ＭＳ 明朝" panose="02020609040205080304" pitchFamily="17" charset="-128"/>
                        <a:cs typeface="Times New Roman" panose="02020603050405020304" pitchFamily="18" charset="0"/>
                      </a:endParaRPr>
                    </a:p>
                  </a:txBody>
                  <a:tcPr marL="59664" marR="59664" marT="29832" marB="29832" anchor="ctr"/>
                </a:tc>
              </a:tr>
              <a:tr h="239924">
                <a:tc>
                  <a:txBody>
                    <a:bodyPr/>
                    <a:lstStyle/>
                    <a:p>
                      <a:pPr algn="just">
                        <a:spcAft>
                          <a:spcPts val="0"/>
                        </a:spcAft>
                      </a:pPr>
                      <a:r>
                        <a:rPr lang="en-US" sz="1000" kern="100" dirty="0">
                          <a:effectLst/>
                        </a:rPr>
                        <a:t>3</a:t>
                      </a:r>
                      <a:endParaRPr lang="ja-JP" sz="1000" kern="100" dirty="0">
                        <a:effectLst/>
                        <a:latin typeface="Century" panose="02040604050505020304" pitchFamily="18" charset="0"/>
                        <a:ea typeface="ＭＳ 明朝" panose="02020609040205080304" pitchFamily="17" charset="-128"/>
                        <a:cs typeface="Times New Roman" panose="02020603050405020304" pitchFamily="18" charset="0"/>
                      </a:endParaRPr>
                    </a:p>
                  </a:txBody>
                  <a:tcPr marL="59664" marR="59664" marT="29832" marB="29832" anchor="ctr"/>
                </a:tc>
                <a:tc>
                  <a:txBody>
                    <a:bodyPr/>
                    <a:lstStyle/>
                    <a:p>
                      <a:pPr algn="just">
                        <a:spcAft>
                          <a:spcPts val="0"/>
                        </a:spcAft>
                      </a:pPr>
                      <a:r>
                        <a:rPr lang="en-US" sz="1000" kern="100">
                          <a:effectLst/>
                        </a:rPr>
                        <a:t>C</a:t>
                      </a:r>
                      <a:r>
                        <a:rPr lang="ja-JP" sz="1000" kern="100">
                          <a:effectLst/>
                        </a:rPr>
                        <a:t>〜</a:t>
                      </a:r>
                      <a:r>
                        <a:rPr lang="en-US" sz="1000" kern="100">
                          <a:effectLst/>
                        </a:rPr>
                        <a:t>D♯(E♭)</a:t>
                      </a:r>
                      <a:endParaRPr lang="ja-JP" sz="1000" kern="100">
                        <a:effectLst/>
                        <a:latin typeface="Century" panose="02040604050505020304" pitchFamily="18" charset="0"/>
                        <a:ea typeface="ＭＳ 明朝" panose="02020609040205080304" pitchFamily="17" charset="-128"/>
                        <a:cs typeface="Times New Roman" panose="02020603050405020304" pitchFamily="18" charset="0"/>
                      </a:endParaRPr>
                    </a:p>
                  </a:txBody>
                  <a:tcPr marL="59664" marR="59664" marT="29832" marB="29832" anchor="ctr"/>
                </a:tc>
                <a:tc>
                  <a:txBody>
                    <a:bodyPr/>
                    <a:lstStyle/>
                    <a:p>
                      <a:pPr algn="just">
                        <a:spcAft>
                          <a:spcPts val="0"/>
                        </a:spcAft>
                      </a:pPr>
                      <a:r>
                        <a:rPr lang="ja-JP" sz="1000" kern="100">
                          <a:effectLst/>
                        </a:rPr>
                        <a:t>短３度</a:t>
                      </a:r>
                      <a:endParaRPr lang="ja-JP" sz="1000" kern="100">
                        <a:effectLst/>
                        <a:latin typeface="Century" panose="02040604050505020304" pitchFamily="18" charset="0"/>
                        <a:ea typeface="ＭＳ 明朝" panose="02020609040205080304" pitchFamily="17" charset="-128"/>
                        <a:cs typeface="Times New Roman" panose="02020603050405020304" pitchFamily="18" charset="0"/>
                      </a:endParaRPr>
                    </a:p>
                  </a:txBody>
                  <a:tcPr marL="59664" marR="59664" marT="29832" marB="29832" anchor="ctr"/>
                </a:tc>
              </a:tr>
              <a:tr h="239924">
                <a:tc>
                  <a:txBody>
                    <a:bodyPr/>
                    <a:lstStyle/>
                    <a:p>
                      <a:pPr algn="just">
                        <a:spcAft>
                          <a:spcPts val="0"/>
                        </a:spcAft>
                      </a:pPr>
                      <a:r>
                        <a:rPr lang="en-US" sz="1000" kern="100" dirty="0">
                          <a:effectLst/>
                        </a:rPr>
                        <a:t>4</a:t>
                      </a:r>
                      <a:endParaRPr lang="ja-JP" sz="1000" kern="100" dirty="0">
                        <a:effectLst/>
                        <a:latin typeface="Century" panose="02040604050505020304" pitchFamily="18" charset="0"/>
                        <a:ea typeface="ＭＳ 明朝" panose="02020609040205080304" pitchFamily="17" charset="-128"/>
                        <a:cs typeface="Times New Roman" panose="02020603050405020304" pitchFamily="18" charset="0"/>
                      </a:endParaRPr>
                    </a:p>
                  </a:txBody>
                  <a:tcPr marL="59664" marR="59664" marT="29832" marB="29832" anchor="ctr"/>
                </a:tc>
                <a:tc>
                  <a:txBody>
                    <a:bodyPr/>
                    <a:lstStyle/>
                    <a:p>
                      <a:pPr algn="just">
                        <a:spcAft>
                          <a:spcPts val="0"/>
                        </a:spcAft>
                      </a:pPr>
                      <a:r>
                        <a:rPr lang="en-US" sz="1000" kern="100">
                          <a:effectLst/>
                        </a:rPr>
                        <a:t>C</a:t>
                      </a:r>
                      <a:r>
                        <a:rPr lang="ja-JP" sz="1000" kern="100">
                          <a:effectLst/>
                        </a:rPr>
                        <a:t>〜</a:t>
                      </a:r>
                      <a:r>
                        <a:rPr lang="en-US" sz="1000" kern="100">
                          <a:effectLst/>
                        </a:rPr>
                        <a:t>E</a:t>
                      </a:r>
                      <a:endParaRPr lang="ja-JP" sz="1000" kern="100">
                        <a:effectLst/>
                        <a:latin typeface="Century" panose="02040604050505020304" pitchFamily="18" charset="0"/>
                        <a:ea typeface="ＭＳ 明朝" panose="02020609040205080304" pitchFamily="17" charset="-128"/>
                        <a:cs typeface="Times New Roman" panose="02020603050405020304" pitchFamily="18" charset="0"/>
                      </a:endParaRPr>
                    </a:p>
                  </a:txBody>
                  <a:tcPr marL="59664" marR="59664" marT="29832" marB="29832" anchor="ctr"/>
                </a:tc>
                <a:tc>
                  <a:txBody>
                    <a:bodyPr/>
                    <a:lstStyle/>
                    <a:p>
                      <a:pPr algn="just">
                        <a:spcAft>
                          <a:spcPts val="0"/>
                        </a:spcAft>
                      </a:pPr>
                      <a:r>
                        <a:rPr lang="ja-JP" sz="1000" kern="100">
                          <a:effectLst/>
                        </a:rPr>
                        <a:t>長３度</a:t>
                      </a:r>
                      <a:endParaRPr lang="ja-JP" sz="1000" kern="100">
                        <a:effectLst/>
                        <a:latin typeface="Century" panose="02040604050505020304" pitchFamily="18" charset="0"/>
                        <a:ea typeface="ＭＳ 明朝" panose="02020609040205080304" pitchFamily="17" charset="-128"/>
                        <a:cs typeface="Times New Roman" panose="02020603050405020304" pitchFamily="18" charset="0"/>
                      </a:endParaRPr>
                    </a:p>
                  </a:txBody>
                  <a:tcPr marL="59664" marR="59664" marT="29832" marB="29832" anchor="ctr"/>
                </a:tc>
              </a:tr>
              <a:tr h="239924">
                <a:tc>
                  <a:txBody>
                    <a:bodyPr/>
                    <a:lstStyle/>
                    <a:p>
                      <a:pPr algn="just">
                        <a:spcAft>
                          <a:spcPts val="0"/>
                        </a:spcAft>
                      </a:pPr>
                      <a:r>
                        <a:rPr lang="en-US" sz="1000" kern="100" dirty="0">
                          <a:effectLst/>
                        </a:rPr>
                        <a:t>5</a:t>
                      </a:r>
                      <a:endParaRPr lang="ja-JP" sz="1000" kern="100" dirty="0">
                        <a:effectLst/>
                        <a:latin typeface="Century" panose="02040604050505020304" pitchFamily="18" charset="0"/>
                        <a:ea typeface="ＭＳ 明朝" panose="02020609040205080304" pitchFamily="17" charset="-128"/>
                        <a:cs typeface="Times New Roman" panose="02020603050405020304" pitchFamily="18" charset="0"/>
                      </a:endParaRPr>
                    </a:p>
                  </a:txBody>
                  <a:tcPr marL="59664" marR="59664" marT="29832" marB="29832" anchor="ctr"/>
                </a:tc>
                <a:tc>
                  <a:txBody>
                    <a:bodyPr/>
                    <a:lstStyle/>
                    <a:p>
                      <a:pPr algn="just">
                        <a:spcAft>
                          <a:spcPts val="0"/>
                        </a:spcAft>
                      </a:pPr>
                      <a:r>
                        <a:rPr lang="en-US" sz="1000" kern="100">
                          <a:effectLst/>
                        </a:rPr>
                        <a:t>C</a:t>
                      </a:r>
                      <a:r>
                        <a:rPr lang="ja-JP" sz="1000" kern="100">
                          <a:effectLst/>
                        </a:rPr>
                        <a:t>〜</a:t>
                      </a:r>
                      <a:r>
                        <a:rPr lang="en-US" sz="1000" kern="100">
                          <a:effectLst/>
                        </a:rPr>
                        <a:t>F</a:t>
                      </a:r>
                      <a:endParaRPr lang="ja-JP" sz="1000" kern="100">
                        <a:effectLst/>
                        <a:latin typeface="Century" panose="02040604050505020304" pitchFamily="18" charset="0"/>
                        <a:ea typeface="ＭＳ 明朝" panose="02020609040205080304" pitchFamily="17" charset="-128"/>
                        <a:cs typeface="Times New Roman" panose="02020603050405020304" pitchFamily="18" charset="0"/>
                      </a:endParaRPr>
                    </a:p>
                  </a:txBody>
                  <a:tcPr marL="59664" marR="59664" marT="29832" marB="29832" anchor="ctr"/>
                </a:tc>
                <a:tc>
                  <a:txBody>
                    <a:bodyPr/>
                    <a:lstStyle/>
                    <a:p>
                      <a:pPr algn="just">
                        <a:spcAft>
                          <a:spcPts val="0"/>
                        </a:spcAft>
                      </a:pPr>
                      <a:r>
                        <a:rPr lang="ja-JP" sz="1000" kern="100" dirty="0">
                          <a:effectLst/>
                        </a:rPr>
                        <a:t>完全４度</a:t>
                      </a:r>
                      <a:endParaRPr lang="ja-JP" sz="1000" kern="100" dirty="0">
                        <a:effectLst/>
                        <a:latin typeface="Century" panose="02040604050505020304" pitchFamily="18" charset="0"/>
                        <a:ea typeface="ＭＳ 明朝" panose="02020609040205080304" pitchFamily="17" charset="-128"/>
                        <a:cs typeface="Times New Roman" panose="02020603050405020304" pitchFamily="18" charset="0"/>
                      </a:endParaRPr>
                    </a:p>
                  </a:txBody>
                  <a:tcPr marL="59664" marR="59664" marT="29832" marB="29832" anchor="ctr"/>
                </a:tc>
              </a:tr>
              <a:tr h="239924">
                <a:tc>
                  <a:txBody>
                    <a:bodyPr/>
                    <a:lstStyle/>
                    <a:p>
                      <a:pPr algn="just">
                        <a:spcAft>
                          <a:spcPts val="0"/>
                        </a:spcAft>
                      </a:pPr>
                      <a:r>
                        <a:rPr lang="en-US" sz="1000" kern="100">
                          <a:effectLst/>
                        </a:rPr>
                        <a:t>6</a:t>
                      </a:r>
                      <a:endParaRPr lang="ja-JP" sz="1000" kern="100">
                        <a:effectLst/>
                        <a:latin typeface="Century" panose="02040604050505020304" pitchFamily="18" charset="0"/>
                        <a:ea typeface="ＭＳ 明朝" panose="02020609040205080304" pitchFamily="17" charset="-128"/>
                        <a:cs typeface="Times New Roman" panose="02020603050405020304" pitchFamily="18" charset="0"/>
                      </a:endParaRPr>
                    </a:p>
                  </a:txBody>
                  <a:tcPr marL="59664" marR="59664" marT="29832" marB="29832" anchor="ctr"/>
                </a:tc>
                <a:tc>
                  <a:txBody>
                    <a:bodyPr/>
                    <a:lstStyle/>
                    <a:p>
                      <a:pPr algn="just">
                        <a:spcAft>
                          <a:spcPts val="0"/>
                        </a:spcAft>
                      </a:pPr>
                      <a:r>
                        <a:rPr lang="en-US" sz="1000" kern="100">
                          <a:effectLst/>
                        </a:rPr>
                        <a:t>C</a:t>
                      </a:r>
                      <a:r>
                        <a:rPr lang="ja-JP" sz="1000" kern="100">
                          <a:effectLst/>
                        </a:rPr>
                        <a:t>〜</a:t>
                      </a:r>
                      <a:r>
                        <a:rPr lang="en-US" sz="1000" kern="100">
                          <a:effectLst/>
                        </a:rPr>
                        <a:t>F♯(G♭)</a:t>
                      </a:r>
                      <a:endParaRPr lang="ja-JP" sz="1000" kern="100">
                        <a:effectLst/>
                        <a:latin typeface="Century" panose="02040604050505020304" pitchFamily="18" charset="0"/>
                        <a:ea typeface="ＭＳ 明朝" panose="02020609040205080304" pitchFamily="17" charset="-128"/>
                        <a:cs typeface="Times New Roman" panose="02020603050405020304" pitchFamily="18" charset="0"/>
                      </a:endParaRPr>
                    </a:p>
                  </a:txBody>
                  <a:tcPr marL="59664" marR="59664" marT="29832" marB="29832" anchor="ctr"/>
                </a:tc>
                <a:tc>
                  <a:txBody>
                    <a:bodyPr/>
                    <a:lstStyle/>
                    <a:p>
                      <a:pPr algn="just">
                        <a:spcAft>
                          <a:spcPts val="0"/>
                        </a:spcAft>
                      </a:pPr>
                      <a:r>
                        <a:rPr lang="ja-JP" sz="1000" kern="100">
                          <a:effectLst/>
                        </a:rPr>
                        <a:t>増４度</a:t>
                      </a:r>
                      <a:r>
                        <a:rPr lang="en-US" sz="1000" kern="100">
                          <a:effectLst/>
                        </a:rPr>
                        <a:t>(</a:t>
                      </a:r>
                      <a:r>
                        <a:rPr lang="ja-JP" sz="1000" kern="100">
                          <a:effectLst/>
                        </a:rPr>
                        <a:t>減５度</a:t>
                      </a:r>
                      <a:r>
                        <a:rPr lang="en-US" sz="1000" kern="100">
                          <a:effectLst/>
                        </a:rPr>
                        <a:t>)</a:t>
                      </a:r>
                      <a:endParaRPr lang="ja-JP" sz="1000" kern="100">
                        <a:effectLst/>
                        <a:latin typeface="Century" panose="02040604050505020304" pitchFamily="18" charset="0"/>
                        <a:ea typeface="ＭＳ 明朝" panose="02020609040205080304" pitchFamily="17" charset="-128"/>
                        <a:cs typeface="Times New Roman" panose="02020603050405020304" pitchFamily="18" charset="0"/>
                      </a:endParaRPr>
                    </a:p>
                  </a:txBody>
                  <a:tcPr marL="59664" marR="59664" marT="29832" marB="29832" anchor="ctr"/>
                </a:tc>
              </a:tr>
              <a:tr h="239924">
                <a:tc>
                  <a:txBody>
                    <a:bodyPr/>
                    <a:lstStyle/>
                    <a:p>
                      <a:pPr algn="just">
                        <a:spcAft>
                          <a:spcPts val="0"/>
                        </a:spcAft>
                      </a:pPr>
                      <a:r>
                        <a:rPr lang="en-US" sz="1000" kern="100">
                          <a:effectLst/>
                        </a:rPr>
                        <a:t>7</a:t>
                      </a:r>
                      <a:endParaRPr lang="ja-JP" sz="1000" kern="100">
                        <a:effectLst/>
                        <a:latin typeface="Century" panose="02040604050505020304" pitchFamily="18" charset="0"/>
                        <a:ea typeface="ＭＳ 明朝" panose="02020609040205080304" pitchFamily="17" charset="-128"/>
                        <a:cs typeface="Times New Roman" panose="02020603050405020304" pitchFamily="18" charset="0"/>
                      </a:endParaRPr>
                    </a:p>
                  </a:txBody>
                  <a:tcPr marL="59664" marR="59664" marT="29832" marB="29832" anchor="ctr"/>
                </a:tc>
                <a:tc>
                  <a:txBody>
                    <a:bodyPr/>
                    <a:lstStyle/>
                    <a:p>
                      <a:pPr algn="just">
                        <a:spcAft>
                          <a:spcPts val="0"/>
                        </a:spcAft>
                      </a:pPr>
                      <a:r>
                        <a:rPr lang="en-US" sz="1000" kern="100">
                          <a:effectLst/>
                        </a:rPr>
                        <a:t>C</a:t>
                      </a:r>
                      <a:r>
                        <a:rPr lang="ja-JP" sz="1000" kern="100">
                          <a:effectLst/>
                        </a:rPr>
                        <a:t>〜</a:t>
                      </a:r>
                      <a:r>
                        <a:rPr lang="en-US" sz="1000" kern="100">
                          <a:effectLst/>
                        </a:rPr>
                        <a:t>G</a:t>
                      </a:r>
                      <a:endParaRPr lang="ja-JP" sz="1000" kern="100">
                        <a:effectLst/>
                        <a:latin typeface="Century" panose="02040604050505020304" pitchFamily="18" charset="0"/>
                        <a:ea typeface="ＭＳ 明朝" panose="02020609040205080304" pitchFamily="17" charset="-128"/>
                        <a:cs typeface="Times New Roman" panose="02020603050405020304" pitchFamily="18" charset="0"/>
                      </a:endParaRPr>
                    </a:p>
                  </a:txBody>
                  <a:tcPr marL="59664" marR="59664" marT="29832" marB="29832" anchor="ctr"/>
                </a:tc>
                <a:tc>
                  <a:txBody>
                    <a:bodyPr/>
                    <a:lstStyle/>
                    <a:p>
                      <a:pPr algn="just">
                        <a:spcAft>
                          <a:spcPts val="0"/>
                        </a:spcAft>
                      </a:pPr>
                      <a:r>
                        <a:rPr lang="ja-JP" sz="1000" kern="100">
                          <a:effectLst/>
                        </a:rPr>
                        <a:t>完全５度</a:t>
                      </a:r>
                      <a:endParaRPr lang="ja-JP" sz="1000" kern="100">
                        <a:effectLst/>
                        <a:latin typeface="Century" panose="02040604050505020304" pitchFamily="18" charset="0"/>
                        <a:ea typeface="ＭＳ 明朝" panose="02020609040205080304" pitchFamily="17" charset="-128"/>
                        <a:cs typeface="Times New Roman" panose="02020603050405020304" pitchFamily="18" charset="0"/>
                      </a:endParaRPr>
                    </a:p>
                  </a:txBody>
                  <a:tcPr marL="59664" marR="59664" marT="29832" marB="29832" anchor="ctr"/>
                </a:tc>
              </a:tr>
              <a:tr h="239924">
                <a:tc>
                  <a:txBody>
                    <a:bodyPr/>
                    <a:lstStyle/>
                    <a:p>
                      <a:pPr algn="just">
                        <a:spcAft>
                          <a:spcPts val="0"/>
                        </a:spcAft>
                      </a:pPr>
                      <a:r>
                        <a:rPr lang="en-US" sz="1000" kern="100">
                          <a:effectLst/>
                        </a:rPr>
                        <a:t>8</a:t>
                      </a:r>
                      <a:endParaRPr lang="ja-JP" sz="1000" kern="100">
                        <a:effectLst/>
                        <a:latin typeface="Century" panose="02040604050505020304" pitchFamily="18" charset="0"/>
                        <a:ea typeface="ＭＳ 明朝" panose="02020609040205080304" pitchFamily="17" charset="-128"/>
                        <a:cs typeface="Times New Roman" panose="02020603050405020304" pitchFamily="18" charset="0"/>
                      </a:endParaRPr>
                    </a:p>
                  </a:txBody>
                  <a:tcPr marL="59664" marR="59664" marT="29832" marB="29832" anchor="ctr"/>
                </a:tc>
                <a:tc>
                  <a:txBody>
                    <a:bodyPr/>
                    <a:lstStyle/>
                    <a:p>
                      <a:pPr algn="just">
                        <a:spcAft>
                          <a:spcPts val="0"/>
                        </a:spcAft>
                      </a:pPr>
                      <a:r>
                        <a:rPr lang="en-US" sz="1000" kern="100">
                          <a:effectLst/>
                        </a:rPr>
                        <a:t>C</a:t>
                      </a:r>
                      <a:r>
                        <a:rPr lang="ja-JP" sz="1000" kern="100">
                          <a:effectLst/>
                        </a:rPr>
                        <a:t>〜</a:t>
                      </a:r>
                      <a:r>
                        <a:rPr lang="en-US" sz="1000" kern="100">
                          <a:effectLst/>
                        </a:rPr>
                        <a:t>G♯(A♭)</a:t>
                      </a:r>
                      <a:endParaRPr lang="ja-JP" sz="1000" kern="100">
                        <a:effectLst/>
                        <a:latin typeface="Century" panose="02040604050505020304" pitchFamily="18" charset="0"/>
                        <a:ea typeface="ＭＳ 明朝" panose="02020609040205080304" pitchFamily="17" charset="-128"/>
                        <a:cs typeface="Times New Roman" panose="02020603050405020304" pitchFamily="18" charset="0"/>
                      </a:endParaRPr>
                    </a:p>
                  </a:txBody>
                  <a:tcPr marL="59664" marR="59664" marT="29832" marB="29832" anchor="ctr"/>
                </a:tc>
                <a:tc>
                  <a:txBody>
                    <a:bodyPr/>
                    <a:lstStyle/>
                    <a:p>
                      <a:pPr algn="just">
                        <a:spcAft>
                          <a:spcPts val="0"/>
                        </a:spcAft>
                      </a:pPr>
                      <a:r>
                        <a:rPr lang="ja-JP" sz="1000" kern="100">
                          <a:effectLst/>
                        </a:rPr>
                        <a:t>短６度 </a:t>
                      </a:r>
                      <a:r>
                        <a:rPr lang="en-US" sz="1000" kern="100">
                          <a:effectLst/>
                        </a:rPr>
                        <a:t>(</a:t>
                      </a:r>
                      <a:r>
                        <a:rPr lang="ja-JP" sz="1000" kern="100">
                          <a:effectLst/>
                        </a:rPr>
                        <a:t>増５度</a:t>
                      </a:r>
                      <a:r>
                        <a:rPr lang="en-US" sz="1000" kern="100">
                          <a:effectLst/>
                        </a:rPr>
                        <a:t>)</a:t>
                      </a:r>
                      <a:endParaRPr lang="ja-JP" sz="1000" kern="100">
                        <a:effectLst/>
                        <a:latin typeface="Century" panose="02040604050505020304" pitchFamily="18" charset="0"/>
                        <a:ea typeface="ＭＳ 明朝" panose="02020609040205080304" pitchFamily="17" charset="-128"/>
                        <a:cs typeface="Times New Roman" panose="02020603050405020304" pitchFamily="18" charset="0"/>
                      </a:endParaRPr>
                    </a:p>
                  </a:txBody>
                  <a:tcPr marL="59664" marR="59664" marT="29832" marB="29832" anchor="ctr"/>
                </a:tc>
              </a:tr>
              <a:tr h="239924">
                <a:tc>
                  <a:txBody>
                    <a:bodyPr/>
                    <a:lstStyle/>
                    <a:p>
                      <a:pPr algn="just">
                        <a:spcAft>
                          <a:spcPts val="0"/>
                        </a:spcAft>
                      </a:pPr>
                      <a:r>
                        <a:rPr lang="en-US" sz="1000" kern="100">
                          <a:effectLst/>
                        </a:rPr>
                        <a:t>9</a:t>
                      </a:r>
                      <a:endParaRPr lang="ja-JP" sz="1000" kern="100">
                        <a:effectLst/>
                        <a:latin typeface="Century" panose="02040604050505020304" pitchFamily="18" charset="0"/>
                        <a:ea typeface="ＭＳ 明朝" panose="02020609040205080304" pitchFamily="17" charset="-128"/>
                        <a:cs typeface="Times New Roman" panose="02020603050405020304" pitchFamily="18" charset="0"/>
                      </a:endParaRPr>
                    </a:p>
                  </a:txBody>
                  <a:tcPr marL="59664" marR="59664" marT="29832" marB="29832" anchor="ctr"/>
                </a:tc>
                <a:tc>
                  <a:txBody>
                    <a:bodyPr/>
                    <a:lstStyle/>
                    <a:p>
                      <a:pPr algn="just">
                        <a:spcAft>
                          <a:spcPts val="0"/>
                        </a:spcAft>
                      </a:pPr>
                      <a:r>
                        <a:rPr lang="en-US" sz="1000" kern="100">
                          <a:effectLst/>
                        </a:rPr>
                        <a:t>C~A</a:t>
                      </a:r>
                      <a:endParaRPr lang="ja-JP" sz="1000" kern="100">
                        <a:effectLst/>
                        <a:latin typeface="Century" panose="02040604050505020304" pitchFamily="18" charset="0"/>
                        <a:ea typeface="ＭＳ 明朝" panose="02020609040205080304" pitchFamily="17" charset="-128"/>
                        <a:cs typeface="Times New Roman" panose="02020603050405020304" pitchFamily="18" charset="0"/>
                      </a:endParaRPr>
                    </a:p>
                  </a:txBody>
                  <a:tcPr marL="59664" marR="59664" marT="29832" marB="29832" anchor="ctr"/>
                </a:tc>
                <a:tc>
                  <a:txBody>
                    <a:bodyPr/>
                    <a:lstStyle/>
                    <a:p>
                      <a:pPr algn="just">
                        <a:spcAft>
                          <a:spcPts val="0"/>
                        </a:spcAft>
                      </a:pPr>
                      <a:r>
                        <a:rPr lang="ja-JP" sz="1000" kern="100">
                          <a:effectLst/>
                        </a:rPr>
                        <a:t>長６度</a:t>
                      </a:r>
                      <a:endParaRPr lang="ja-JP" sz="1000" kern="100">
                        <a:effectLst/>
                        <a:latin typeface="Century" panose="02040604050505020304" pitchFamily="18" charset="0"/>
                        <a:ea typeface="ＭＳ 明朝" panose="02020609040205080304" pitchFamily="17" charset="-128"/>
                        <a:cs typeface="Times New Roman" panose="02020603050405020304" pitchFamily="18" charset="0"/>
                      </a:endParaRPr>
                    </a:p>
                  </a:txBody>
                  <a:tcPr marL="59664" marR="59664" marT="29832" marB="29832" anchor="ctr"/>
                </a:tc>
              </a:tr>
              <a:tr h="239924">
                <a:tc>
                  <a:txBody>
                    <a:bodyPr/>
                    <a:lstStyle/>
                    <a:p>
                      <a:pPr algn="just">
                        <a:spcAft>
                          <a:spcPts val="0"/>
                        </a:spcAft>
                      </a:pPr>
                      <a:r>
                        <a:rPr lang="en-US" sz="1000" kern="100">
                          <a:effectLst/>
                        </a:rPr>
                        <a:t>10</a:t>
                      </a:r>
                      <a:endParaRPr lang="ja-JP" sz="1000" kern="100">
                        <a:effectLst/>
                        <a:latin typeface="Century" panose="02040604050505020304" pitchFamily="18" charset="0"/>
                        <a:ea typeface="ＭＳ 明朝" panose="02020609040205080304" pitchFamily="17" charset="-128"/>
                        <a:cs typeface="Times New Roman" panose="02020603050405020304" pitchFamily="18" charset="0"/>
                      </a:endParaRPr>
                    </a:p>
                  </a:txBody>
                  <a:tcPr marL="59664" marR="59664" marT="29832" marB="29832" anchor="ctr"/>
                </a:tc>
                <a:tc>
                  <a:txBody>
                    <a:bodyPr/>
                    <a:lstStyle/>
                    <a:p>
                      <a:pPr algn="just">
                        <a:spcAft>
                          <a:spcPts val="0"/>
                        </a:spcAft>
                      </a:pPr>
                      <a:r>
                        <a:rPr lang="en-US" sz="1000" kern="100">
                          <a:effectLst/>
                        </a:rPr>
                        <a:t>C~A♯(B♭)</a:t>
                      </a:r>
                      <a:endParaRPr lang="ja-JP" sz="1000" kern="100">
                        <a:effectLst/>
                        <a:latin typeface="Century" panose="02040604050505020304" pitchFamily="18" charset="0"/>
                        <a:ea typeface="ＭＳ 明朝" panose="02020609040205080304" pitchFamily="17" charset="-128"/>
                        <a:cs typeface="Times New Roman" panose="02020603050405020304" pitchFamily="18" charset="0"/>
                      </a:endParaRPr>
                    </a:p>
                  </a:txBody>
                  <a:tcPr marL="59664" marR="59664" marT="29832" marB="29832" anchor="ctr"/>
                </a:tc>
                <a:tc>
                  <a:txBody>
                    <a:bodyPr/>
                    <a:lstStyle/>
                    <a:p>
                      <a:pPr algn="just">
                        <a:spcAft>
                          <a:spcPts val="0"/>
                        </a:spcAft>
                      </a:pPr>
                      <a:r>
                        <a:rPr lang="ja-JP" sz="1000" kern="100">
                          <a:effectLst/>
                        </a:rPr>
                        <a:t>短７度</a:t>
                      </a:r>
                      <a:endParaRPr lang="ja-JP" sz="1000" kern="100">
                        <a:effectLst/>
                        <a:latin typeface="Century" panose="02040604050505020304" pitchFamily="18" charset="0"/>
                        <a:ea typeface="ＭＳ 明朝" panose="02020609040205080304" pitchFamily="17" charset="-128"/>
                        <a:cs typeface="Times New Roman" panose="02020603050405020304" pitchFamily="18" charset="0"/>
                      </a:endParaRPr>
                    </a:p>
                  </a:txBody>
                  <a:tcPr marL="59664" marR="59664" marT="29832" marB="29832" anchor="ctr"/>
                </a:tc>
              </a:tr>
              <a:tr h="239924">
                <a:tc>
                  <a:txBody>
                    <a:bodyPr/>
                    <a:lstStyle/>
                    <a:p>
                      <a:pPr algn="just">
                        <a:spcAft>
                          <a:spcPts val="0"/>
                        </a:spcAft>
                      </a:pPr>
                      <a:r>
                        <a:rPr lang="en-US" sz="1000" kern="100">
                          <a:effectLst/>
                        </a:rPr>
                        <a:t>11</a:t>
                      </a:r>
                      <a:endParaRPr lang="ja-JP" sz="1000" kern="100">
                        <a:effectLst/>
                        <a:latin typeface="Century" panose="02040604050505020304" pitchFamily="18" charset="0"/>
                        <a:ea typeface="ＭＳ 明朝" panose="02020609040205080304" pitchFamily="17" charset="-128"/>
                        <a:cs typeface="Times New Roman" panose="02020603050405020304" pitchFamily="18" charset="0"/>
                      </a:endParaRPr>
                    </a:p>
                  </a:txBody>
                  <a:tcPr marL="59664" marR="59664" marT="29832" marB="29832" anchor="ctr"/>
                </a:tc>
                <a:tc>
                  <a:txBody>
                    <a:bodyPr/>
                    <a:lstStyle/>
                    <a:p>
                      <a:pPr algn="just">
                        <a:spcAft>
                          <a:spcPts val="0"/>
                        </a:spcAft>
                      </a:pPr>
                      <a:r>
                        <a:rPr lang="en-US" sz="1000" kern="100">
                          <a:effectLst/>
                        </a:rPr>
                        <a:t>C~B</a:t>
                      </a:r>
                      <a:endParaRPr lang="ja-JP" sz="1000" kern="100">
                        <a:effectLst/>
                        <a:latin typeface="Century" panose="02040604050505020304" pitchFamily="18" charset="0"/>
                        <a:ea typeface="ＭＳ 明朝" panose="02020609040205080304" pitchFamily="17" charset="-128"/>
                        <a:cs typeface="Times New Roman" panose="02020603050405020304" pitchFamily="18" charset="0"/>
                      </a:endParaRPr>
                    </a:p>
                  </a:txBody>
                  <a:tcPr marL="59664" marR="59664" marT="29832" marB="29832" anchor="ctr"/>
                </a:tc>
                <a:tc>
                  <a:txBody>
                    <a:bodyPr/>
                    <a:lstStyle/>
                    <a:p>
                      <a:pPr algn="just">
                        <a:spcAft>
                          <a:spcPts val="0"/>
                        </a:spcAft>
                      </a:pPr>
                      <a:r>
                        <a:rPr lang="ja-JP" sz="1000" kern="100">
                          <a:effectLst/>
                        </a:rPr>
                        <a:t>長７度</a:t>
                      </a:r>
                      <a:endParaRPr lang="ja-JP" sz="1000" kern="100">
                        <a:effectLst/>
                        <a:latin typeface="Century" panose="02040604050505020304" pitchFamily="18" charset="0"/>
                        <a:ea typeface="ＭＳ 明朝" panose="02020609040205080304" pitchFamily="17" charset="-128"/>
                        <a:cs typeface="Times New Roman" panose="02020603050405020304" pitchFamily="18" charset="0"/>
                      </a:endParaRPr>
                    </a:p>
                  </a:txBody>
                  <a:tcPr marL="59664" marR="59664" marT="29832" marB="29832" anchor="ctr"/>
                </a:tc>
              </a:tr>
              <a:tr h="239924">
                <a:tc>
                  <a:txBody>
                    <a:bodyPr/>
                    <a:lstStyle/>
                    <a:p>
                      <a:pPr algn="just">
                        <a:spcAft>
                          <a:spcPts val="0"/>
                        </a:spcAft>
                      </a:pPr>
                      <a:r>
                        <a:rPr lang="en-US" sz="1000" kern="100">
                          <a:effectLst/>
                        </a:rPr>
                        <a:t>12</a:t>
                      </a:r>
                      <a:endParaRPr lang="ja-JP" sz="1000" kern="100">
                        <a:effectLst/>
                        <a:latin typeface="Century" panose="02040604050505020304" pitchFamily="18" charset="0"/>
                        <a:ea typeface="ＭＳ 明朝" panose="02020609040205080304" pitchFamily="17" charset="-128"/>
                        <a:cs typeface="Times New Roman" panose="02020603050405020304" pitchFamily="18" charset="0"/>
                      </a:endParaRPr>
                    </a:p>
                  </a:txBody>
                  <a:tcPr marL="59664" marR="59664" marT="29832" marB="29832" anchor="ctr"/>
                </a:tc>
                <a:tc>
                  <a:txBody>
                    <a:bodyPr/>
                    <a:lstStyle/>
                    <a:p>
                      <a:pPr algn="just">
                        <a:spcAft>
                          <a:spcPts val="0"/>
                        </a:spcAft>
                      </a:pPr>
                      <a:r>
                        <a:rPr lang="en-US" sz="1000" kern="100">
                          <a:effectLst/>
                        </a:rPr>
                        <a:t>C~</a:t>
                      </a:r>
                      <a:r>
                        <a:rPr lang="ja-JP" sz="1000" kern="100">
                          <a:effectLst/>
                        </a:rPr>
                        <a:t>オクターブ上の</a:t>
                      </a:r>
                      <a:r>
                        <a:rPr lang="en-US" sz="1000" kern="100">
                          <a:effectLst/>
                        </a:rPr>
                        <a:t>C</a:t>
                      </a:r>
                      <a:endParaRPr lang="ja-JP" sz="1000" kern="100">
                        <a:effectLst/>
                        <a:latin typeface="Century" panose="02040604050505020304" pitchFamily="18" charset="0"/>
                        <a:ea typeface="ＭＳ 明朝" panose="02020609040205080304" pitchFamily="17" charset="-128"/>
                        <a:cs typeface="Times New Roman" panose="02020603050405020304" pitchFamily="18" charset="0"/>
                      </a:endParaRPr>
                    </a:p>
                  </a:txBody>
                  <a:tcPr marL="59664" marR="59664" marT="29832" marB="29832" anchor="ctr"/>
                </a:tc>
                <a:tc>
                  <a:txBody>
                    <a:bodyPr/>
                    <a:lstStyle/>
                    <a:p>
                      <a:pPr algn="just">
                        <a:spcAft>
                          <a:spcPts val="0"/>
                        </a:spcAft>
                      </a:pPr>
                      <a:r>
                        <a:rPr lang="ja-JP" sz="1000" kern="100" dirty="0">
                          <a:effectLst/>
                        </a:rPr>
                        <a:t>完全８度</a:t>
                      </a:r>
                      <a:endParaRPr lang="ja-JP" sz="1000" kern="100" dirty="0">
                        <a:effectLst/>
                        <a:latin typeface="Century" panose="02040604050505020304" pitchFamily="18" charset="0"/>
                        <a:ea typeface="ＭＳ 明朝" panose="02020609040205080304" pitchFamily="17" charset="-128"/>
                        <a:cs typeface="Times New Roman" panose="02020603050405020304" pitchFamily="18" charset="0"/>
                      </a:endParaRPr>
                    </a:p>
                  </a:txBody>
                  <a:tcPr marL="59664" marR="59664" marT="29832" marB="29832" anchor="ctr"/>
                </a:tc>
              </a:tr>
            </a:tbl>
          </a:graphicData>
        </a:graphic>
      </p:graphicFrame>
      <p:sp>
        <p:nvSpPr>
          <p:cNvPr id="9" name="テキスト ボックス 8"/>
          <p:cNvSpPr txBox="1"/>
          <p:nvPr/>
        </p:nvSpPr>
        <p:spPr>
          <a:xfrm>
            <a:off x="5676899" y="6254230"/>
            <a:ext cx="2886075" cy="369332"/>
          </a:xfrm>
          <a:prstGeom prst="rect">
            <a:avLst/>
          </a:prstGeom>
          <a:noFill/>
        </p:spPr>
        <p:txBody>
          <a:bodyPr wrap="square" rtlCol="0">
            <a:spAutoFit/>
          </a:bodyPr>
          <a:lstStyle/>
          <a:p>
            <a:r>
              <a:rPr lang="en-US" altLang="ja-JP" dirty="0" smtClean="0"/>
              <a:t>[http</a:t>
            </a:r>
            <a:r>
              <a:rPr lang="en-US" altLang="ja-JP" dirty="0"/>
              <a:t>://soniqa.net/2-2</a:t>
            </a:r>
            <a:r>
              <a:rPr lang="en-US" altLang="ja-JP" dirty="0" smtClean="0"/>
              <a:t>/]</a:t>
            </a:r>
            <a:endParaRPr kumimoji="1" lang="ja-JP" altLang="en-US" dirty="0"/>
          </a:p>
        </p:txBody>
      </p:sp>
    </p:spTree>
    <p:extLst>
      <p:ext uri="{BB962C8B-B14F-4D97-AF65-F5344CB8AC3E}">
        <p14:creationId xmlns:p14="http://schemas.microsoft.com/office/powerpoint/2010/main" val="415969618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コード理論の基礎知識</a:t>
            </a:r>
            <a:r>
              <a:rPr kumimoji="1" lang="en-US" altLang="ja-JP" dirty="0" smtClean="0"/>
              <a:t>(4)</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トライアドについて</a:t>
            </a:r>
            <a:endParaRPr lang="en-US" altLang="ja-JP" dirty="0" smtClean="0"/>
          </a:p>
          <a:p>
            <a:pPr lvl="1"/>
            <a:r>
              <a:rPr lang="ja-JP" altLang="en-US" dirty="0" smtClean="0"/>
              <a:t>最も基本的</a:t>
            </a:r>
            <a:r>
              <a:rPr lang="ja-JP" altLang="en-US" dirty="0" smtClean="0"/>
              <a:t>な</a:t>
            </a:r>
            <a:r>
              <a:rPr lang="en-US" altLang="ja-JP" dirty="0" smtClean="0"/>
              <a:t>[</a:t>
            </a:r>
            <a:r>
              <a:rPr lang="ja-JP" altLang="en-US" dirty="0" smtClean="0"/>
              <a:t>コード</a:t>
            </a:r>
            <a:r>
              <a:rPr lang="en-US" altLang="ja-JP" dirty="0" smtClean="0"/>
              <a:t>]</a:t>
            </a:r>
            <a:r>
              <a:rPr lang="ja-JP" altLang="en-US" dirty="0" smtClean="0"/>
              <a:t>は</a:t>
            </a:r>
            <a:r>
              <a:rPr lang="en-US" altLang="ja-JP" dirty="0" smtClean="0"/>
              <a:t>3</a:t>
            </a:r>
            <a:r>
              <a:rPr lang="ja-JP" altLang="en-US" dirty="0" err="1" smtClean="0"/>
              <a:t>つの</a:t>
            </a:r>
            <a:r>
              <a:rPr lang="ja-JP" altLang="en-US" dirty="0" smtClean="0"/>
              <a:t>音</a:t>
            </a:r>
            <a:r>
              <a:rPr lang="ja-JP" altLang="en-US" dirty="0" smtClean="0"/>
              <a:t>から成る</a:t>
            </a:r>
            <a:endParaRPr lang="en-US" altLang="ja-JP" dirty="0" smtClean="0"/>
          </a:p>
          <a:p>
            <a:pPr lvl="2"/>
            <a:r>
              <a:rPr kumimoji="1" lang="ja-JP" altLang="en-US" dirty="0" smtClean="0"/>
              <a:t>ただし、適当に音を</a:t>
            </a:r>
            <a:r>
              <a:rPr kumimoji="1" lang="en-US" altLang="ja-JP" dirty="0" smtClean="0"/>
              <a:t>3</a:t>
            </a:r>
            <a:r>
              <a:rPr kumimoji="1" lang="ja-JP" altLang="en-US" dirty="0" smtClean="0"/>
              <a:t>つ鳴らせば何</a:t>
            </a:r>
            <a:r>
              <a:rPr kumimoji="1" lang="ja-JP" altLang="en-US" dirty="0" smtClean="0"/>
              <a:t>でも</a:t>
            </a:r>
            <a:r>
              <a:rPr lang="ja-JP" altLang="en-US" dirty="0"/>
              <a:t>コード</a:t>
            </a:r>
            <a:r>
              <a:rPr kumimoji="1" lang="ja-JP" altLang="en-US" dirty="0" smtClean="0"/>
              <a:t>と</a:t>
            </a:r>
            <a:r>
              <a:rPr kumimoji="1" lang="ja-JP" altLang="en-US" dirty="0" smtClean="0"/>
              <a:t>なるわけでは</a:t>
            </a:r>
            <a:r>
              <a:rPr kumimoji="1" lang="ja-JP" altLang="en-US" dirty="0" smtClean="0"/>
              <a:t>ない</a:t>
            </a:r>
            <a:endParaRPr kumimoji="1" lang="en-US" altLang="ja-JP" dirty="0" smtClean="0"/>
          </a:p>
          <a:p>
            <a:pPr lvl="2"/>
            <a:r>
              <a:rPr kumimoji="1" lang="ja-JP" altLang="en-US" dirty="0" smtClean="0"/>
              <a:t>下図</a:t>
            </a:r>
            <a:r>
              <a:rPr kumimoji="1" lang="ja-JP" altLang="en-US" dirty="0" smtClean="0"/>
              <a:t>のように</a:t>
            </a:r>
            <a:r>
              <a:rPr kumimoji="1" lang="en-US" altLang="ja-JP" dirty="0" smtClean="0"/>
              <a:t>1</a:t>
            </a:r>
            <a:r>
              <a:rPr kumimoji="1" lang="ja-JP" altLang="en-US" dirty="0" smtClean="0"/>
              <a:t>度</a:t>
            </a:r>
            <a:r>
              <a:rPr lang="ja-JP" altLang="en-US" dirty="0" smtClean="0"/>
              <a:t>・</a:t>
            </a:r>
            <a:r>
              <a:rPr kumimoji="1" lang="en-US" altLang="ja-JP" dirty="0" smtClean="0"/>
              <a:t>3</a:t>
            </a:r>
            <a:r>
              <a:rPr kumimoji="1" lang="ja-JP" altLang="en-US" dirty="0" smtClean="0"/>
              <a:t>度</a:t>
            </a:r>
            <a:r>
              <a:rPr lang="ja-JP" altLang="en-US" dirty="0"/>
              <a:t>・</a:t>
            </a:r>
            <a:r>
              <a:rPr kumimoji="1" lang="en-US" altLang="ja-JP" dirty="0" smtClean="0"/>
              <a:t>5</a:t>
            </a:r>
            <a:r>
              <a:rPr kumimoji="1" lang="ja-JP" altLang="en-US" dirty="0" smtClean="0"/>
              <a:t>度の音を重ねたものを特に</a:t>
            </a:r>
            <a:r>
              <a:rPr lang="ja-JP" altLang="en-US" dirty="0" smtClean="0"/>
              <a:t>「トライアド」と呼ぶ</a:t>
            </a:r>
            <a:endParaRPr lang="en-US" altLang="ja-JP" dirty="0" smtClean="0"/>
          </a:p>
          <a:p>
            <a:pPr lvl="1"/>
            <a:r>
              <a:rPr lang="ja-JP" altLang="en-US" dirty="0" smtClean="0"/>
              <a:t>トライアドの</a:t>
            </a:r>
            <a:r>
              <a:rPr lang="en-US" altLang="ja-JP" dirty="0" smtClean="0"/>
              <a:t>…</a:t>
            </a:r>
            <a:endParaRPr lang="en-US" altLang="ja-JP" dirty="0"/>
          </a:p>
          <a:p>
            <a:pPr lvl="2"/>
            <a:r>
              <a:rPr lang="en-US" altLang="ja-JP" dirty="0" smtClean="0"/>
              <a:t>1</a:t>
            </a:r>
            <a:r>
              <a:rPr lang="ja-JP" altLang="en-US" dirty="0" smtClean="0"/>
              <a:t>度の音を「</a:t>
            </a:r>
            <a:r>
              <a:rPr lang="en-US" altLang="ja-JP" dirty="0" smtClean="0"/>
              <a:t>root(</a:t>
            </a:r>
            <a:r>
              <a:rPr lang="ja-JP" altLang="en-US" dirty="0" smtClean="0"/>
              <a:t>根音</a:t>
            </a:r>
            <a:r>
              <a:rPr lang="en-US" altLang="ja-JP" dirty="0" smtClean="0"/>
              <a:t>)</a:t>
            </a:r>
            <a:r>
              <a:rPr lang="ja-JP" altLang="en-US" dirty="0" smtClean="0"/>
              <a:t>」</a:t>
            </a:r>
            <a:endParaRPr lang="en-US" altLang="ja-JP" dirty="0" smtClean="0"/>
          </a:p>
          <a:p>
            <a:pPr lvl="2"/>
            <a:r>
              <a:rPr lang="en-US" altLang="ja-JP" dirty="0" smtClean="0"/>
              <a:t>3</a:t>
            </a:r>
            <a:r>
              <a:rPr lang="ja-JP" altLang="en-US" dirty="0" smtClean="0"/>
              <a:t>度の音を「</a:t>
            </a:r>
            <a:r>
              <a:rPr lang="en-US" altLang="ja-JP" dirty="0" smtClean="0"/>
              <a:t>3rd(</a:t>
            </a:r>
            <a:r>
              <a:rPr lang="ja-JP" altLang="en-US" dirty="0" smtClean="0"/>
              <a:t>第</a:t>
            </a:r>
            <a:r>
              <a:rPr lang="en-US" altLang="ja-JP" dirty="0" smtClean="0"/>
              <a:t>3</a:t>
            </a:r>
            <a:r>
              <a:rPr lang="ja-JP" altLang="en-US" dirty="0" smtClean="0"/>
              <a:t>音</a:t>
            </a:r>
            <a:r>
              <a:rPr lang="en-US" altLang="ja-JP" dirty="0" smtClean="0"/>
              <a:t>)</a:t>
            </a:r>
            <a:r>
              <a:rPr lang="ja-JP" altLang="en-US" dirty="0" smtClean="0"/>
              <a:t>」</a:t>
            </a:r>
            <a:endParaRPr lang="en-US" altLang="ja-JP" dirty="0" smtClean="0"/>
          </a:p>
          <a:p>
            <a:pPr lvl="2"/>
            <a:r>
              <a:rPr lang="en-US" altLang="ja-JP" dirty="0" smtClean="0"/>
              <a:t>5</a:t>
            </a:r>
            <a:r>
              <a:rPr lang="ja-JP" altLang="en-US" dirty="0" smtClean="0"/>
              <a:t>度の音を「</a:t>
            </a:r>
            <a:r>
              <a:rPr lang="en-US" altLang="ja-JP" dirty="0" smtClean="0"/>
              <a:t>5th(</a:t>
            </a:r>
            <a:r>
              <a:rPr lang="ja-JP" altLang="en-US" dirty="0" smtClean="0"/>
              <a:t>第</a:t>
            </a:r>
            <a:r>
              <a:rPr lang="en-US" altLang="ja-JP" dirty="0" smtClean="0"/>
              <a:t>5</a:t>
            </a:r>
            <a:r>
              <a:rPr lang="ja-JP" altLang="en-US" dirty="0" smtClean="0"/>
              <a:t>音</a:t>
            </a:r>
            <a:r>
              <a:rPr lang="en-US" altLang="ja-JP" dirty="0" smtClean="0"/>
              <a:t>)</a:t>
            </a:r>
            <a:r>
              <a:rPr lang="ja-JP" altLang="en-US" dirty="0" smtClean="0"/>
              <a:t>」</a:t>
            </a:r>
            <a:endParaRPr lang="en-US" altLang="ja-JP" dirty="0" smtClean="0"/>
          </a:p>
          <a:p>
            <a:pPr lvl="2"/>
            <a:r>
              <a:rPr lang="ja-JP" altLang="en-US" dirty="0" smtClean="0"/>
              <a:t>と呼ぶ</a:t>
            </a:r>
            <a:endParaRPr lang="en-US" altLang="ja-JP" dirty="0" smtClean="0"/>
          </a:p>
        </p:txBody>
      </p:sp>
      <p:pic>
        <p:nvPicPr>
          <p:cNvPr id="2052" name="Picture 4" descr="基本的なトライアド"/>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86350" y="4262276"/>
            <a:ext cx="3627698" cy="2176620"/>
          </a:xfrm>
          <a:prstGeom prst="rect">
            <a:avLst/>
          </a:prstGeom>
          <a:solidFill>
            <a:schemeClr val="tx1"/>
          </a:solidFill>
        </p:spPr>
      </p:pic>
      <p:cxnSp>
        <p:nvCxnSpPr>
          <p:cNvPr id="5" name="直線矢印コネクタ 4"/>
          <p:cNvCxnSpPr/>
          <p:nvPr/>
        </p:nvCxnSpPr>
        <p:spPr>
          <a:xfrm>
            <a:off x="4105275" y="4733925"/>
            <a:ext cx="2009775" cy="1123950"/>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7" name="直線矢印コネクタ 6"/>
          <p:cNvCxnSpPr/>
          <p:nvPr/>
        </p:nvCxnSpPr>
        <p:spPr>
          <a:xfrm>
            <a:off x="4105275" y="5038725"/>
            <a:ext cx="2047875" cy="609600"/>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9" name="直線矢印コネクタ 8"/>
          <p:cNvCxnSpPr/>
          <p:nvPr/>
        </p:nvCxnSpPr>
        <p:spPr>
          <a:xfrm>
            <a:off x="4105275" y="5314950"/>
            <a:ext cx="2047875" cy="104775"/>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15" name="テキスト ボックス 14"/>
          <p:cNvSpPr txBox="1"/>
          <p:nvPr/>
        </p:nvSpPr>
        <p:spPr>
          <a:xfrm>
            <a:off x="5362575" y="6438896"/>
            <a:ext cx="3276600" cy="369332"/>
          </a:xfrm>
          <a:prstGeom prst="rect">
            <a:avLst/>
          </a:prstGeom>
          <a:noFill/>
        </p:spPr>
        <p:txBody>
          <a:bodyPr wrap="square" rtlCol="0">
            <a:spAutoFit/>
          </a:bodyPr>
          <a:lstStyle/>
          <a:p>
            <a:r>
              <a:rPr lang="en-US" altLang="ja-JP" dirty="0" smtClean="0"/>
              <a:t>[http</a:t>
            </a:r>
            <a:r>
              <a:rPr lang="en-US" altLang="ja-JP" dirty="0"/>
              <a:t>://soniqa.net/2-3</a:t>
            </a:r>
            <a:r>
              <a:rPr lang="en-US" altLang="ja-JP" dirty="0" smtClean="0"/>
              <a:t>/]</a:t>
            </a:r>
            <a:endParaRPr kumimoji="1" lang="ja-JP" altLang="en-US" dirty="0"/>
          </a:p>
        </p:txBody>
      </p:sp>
    </p:spTree>
    <p:extLst>
      <p:ext uri="{BB962C8B-B14F-4D97-AF65-F5344CB8AC3E}">
        <p14:creationId xmlns:p14="http://schemas.microsoft.com/office/powerpoint/2010/main" val="122506891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コード理論の基礎知識</a:t>
            </a:r>
            <a:r>
              <a:rPr kumimoji="1" lang="en-US" altLang="ja-JP" dirty="0" smtClean="0"/>
              <a:t>(5)</a:t>
            </a:r>
            <a:endParaRPr kumimoji="1" lang="ja-JP" altLang="en-US" dirty="0"/>
          </a:p>
        </p:txBody>
      </p:sp>
      <p:pic>
        <p:nvPicPr>
          <p:cNvPr id="5" name="Picture 4" descr="基本的なトライアド"/>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86350" y="4262276"/>
            <a:ext cx="3627698" cy="2176620"/>
          </a:xfrm>
          <a:prstGeom prst="rect">
            <a:avLst/>
          </a:prstGeom>
          <a:solidFill>
            <a:schemeClr val="tx1"/>
          </a:solidFill>
        </p:spPr>
      </p:pic>
      <p:sp>
        <p:nvSpPr>
          <p:cNvPr id="6" name="コンテンツ プレースホルダー 5"/>
          <p:cNvSpPr>
            <a:spLocks noGrp="1"/>
          </p:cNvSpPr>
          <p:nvPr>
            <p:ph idx="1"/>
          </p:nvPr>
        </p:nvSpPr>
        <p:spPr/>
        <p:txBody>
          <a:bodyPr/>
          <a:lstStyle/>
          <a:p>
            <a:r>
              <a:rPr kumimoji="1" lang="ja-JP" altLang="en-US" dirty="0" smtClean="0"/>
              <a:t>メジャーとマイナーについて</a:t>
            </a:r>
            <a:endParaRPr kumimoji="1" lang="en-US" altLang="ja-JP" dirty="0" smtClean="0"/>
          </a:p>
          <a:p>
            <a:pPr lvl="1"/>
            <a:r>
              <a:rPr lang="ja-JP" altLang="en-US" dirty="0" smtClean="0"/>
              <a:t>トライアドで</a:t>
            </a:r>
            <a:r>
              <a:rPr lang="en-US" altLang="ja-JP" dirty="0"/>
              <a:t>r</a:t>
            </a:r>
            <a:r>
              <a:rPr lang="en-US" altLang="ja-JP" dirty="0" smtClean="0"/>
              <a:t>oot</a:t>
            </a:r>
            <a:r>
              <a:rPr lang="ja-JP" altLang="en-US" dirty="0" smtClean="0"/>
              <a:t>と</a:t>
            </a:r>
            <a:r>
              <a:rPr lang="en-US" altLang="ja-JP" dirty="0" smtClean="0"/>
              <a:t>3rd</a:t>
            </a:r>
            <a:r>
              <a:rPr lang="ja-JP" altLang="en-US" dirty="0" smtClean="0"/>
              <a:t>の関係が長</a:t>
            </a:r>
            <a:r>
              <a:rPr lang="en-US" altLang="ja-JP" dirty="0" smtClean="0"/>
              <a:t>3</a:t>
            </a:r>
            <a:r>
              <a:rPr lang="ja-JP" altLang="en-US" dirty="0" smtClean="0"/>
              <a:t>度であれば、メジャー</a:t>
            </a:r>
            <a:endParaRPr lang="en-US" altLang="ja-JP" dirty="0" smtClean="0"/>
          </a:p>
          <a:p>
            <a:pPr lvl="1"/>
            <a:r>
              <a:rPr kumimoji="1" lang="ja-JP" altLang="en-US" dirty="0"/>
              <a:t>トライアド</a:t>
            </a:r>
            <a:r>
              <a:rPr kumimoji="1" lang="ja-JP" altLang="en-US" dirty="0" smtClean="0"/>
              <a:t>で</a:t>
            </a:r>
            <a:r>
              <a:rPr kumimoji="1" lang="en-US" altLang="ja-JP" dirty="0" smtClean="0"/>
              <a:t>root</a:t>
            </a:r>
            <a:r>
              <a:rPr kumimoji="1" lang="ja-JP" altLang="en-US" dirty="0" smtClean="0"/>
              <a:t>と</a:t>
            </a:r>
            <a:r>
              <a:rPr lang="en-US" altLang="ja-JP" smtClean="0"/>
              <a:t>3rd</a:t>
            </a:r>
            <a:r>
              <a:rPr kumimoji="1" lang="ja-JP" altLang="en-US" smtClean="0"/>
              <a:t>の</a:t>
            </a:r>
            <a:r>
              <a:rPr kumimoji="1" lang="ja-JP" altLang="en-US" dirty="0" smtClean="0"/>
              <a:t>関係が短</a:t>
            </a:r>
            <a:r>
              <a:rPr kumimoji="1" lang="en-US" altLang="ja-JP" dirty="0" smtClean="0"/>
              <a:t>3</a:t>
            </a:r>
            <a:r>
              <a:rPr kumimoji="1" lang="ja-JP" altLang="en-US" dirty="0" smtClean="0"/>
              <a:t>度であれば、</a:t>
            </a:r>
            <a:r>
              <a:rPr lang="ja-JP" altLang="en-US" dirty="0" smtClean="0"/>
              <a:t>マイナー</a:t>
            </a:r>
          </a:p>
          <a:p>
            <a:pPr lvl="2"/>
            <a:r>
              <a:rPr kumimoji="1" lang="ja-JP" altLang="en-US" dirty="0" smtClean="0"/>
              <a:t>メジャーコードは明るい響き、マイナーコードは暗い響き</a:t>
            </a:r>
            <a:endParaRPr kumimoji="1" lang="en-US" altLang="ja-JP" dirty="0" smtClean="0"/>
          </a:p>
          <a:p>
            <a:pPr lvl="2"/>
            <a:endParaRPr lang="en-US" altLang="ja-JP" dirty="0"/>
          </a:p>
          <a:p>
            <a:pPr lvl="1"/>
            <a:r>
              <a:rPr kumimoji="1" lang="ja-JP" altLang="en-US" dirty="0" smtClean="0"/>
              <a:t>右図は</a:t>
            </a:r>
            <a:r>
              <a:rPr kumimoji="1" lang="en-US" altLang="ja-JP" dirty="0" smtClean="0"/>
              <a:t>C(</a:t>
            </a:r>
            <a:r>
              <a:rPr kumimoji="1" lang="ja-JP" altLang="en-US" dirty="0" smtClean="0"/>
              <a:t>ド</a:t>
            </a:r>
            <a:r>
              <a:rPr kumimoji="1" lang="en-US" altLang="ja-JP" dirty="0" smtClean="0"/>
              <a:t>)</a:t>
            </a:r>
            <a:r>
              <a:rPr kumimoji="1" lang="ja-JP" altLang="en-US" dirty="0" smtClean="0"/>
              <a:t>の音を</a:t>
            </a:r>
            <a:r>
              <a:rPr kumimoji="1" lang="en-US" altLang="ja-JP" dirty="0" smtClean="0"/>
              <a:t>root</a:t>
            </a:r>
            <a:r>
              <a:rPr kumimoji="1" lang="ja-JP" altLang="en-US" dirty="0" smtClean="0"/>
              <a:t>とする</a:t>
            </a:r>
            <a:r>
              <a:rPr kumimoji="1" lang="en-US" altLang="ja-JP" dirty="0" smtClean="0"/>
              <a:t/>
            </a:r>
            <a:br>
              <a:rPr kumimoji="1" lang="en-US" altLang="ja-JP" dirty="0" smtClean="0"/>
            </a:br>
            <a:r>
              <a:rPr kumimoji="1" lang="ja-JP" altLang="en-US" dirty="0" smtClean="0"/>
              <a:t>トライアドであり、メジャーコードは</a:t>
            </a:r>
            <a:r>
              <a:rPr lang="en-US" altLang="ja-JP" dirty="0"/>
              <a:t/>
            </a:r>
            <a:br>
              <a:rPr lang="en-US" altLang="ja-JP" dirty="0"/>
            </a:br>
            <a:r>
              <a:rPr lang="ja-JP" altLang="en-US" dirty="0" smtClean="0"/>
              <a:t>「</a:t>
            </a:r>
            <a:r>
              <a:rPr lang="en-US" altLang="ja-JP" dirty="0" smtClean="0"/>
              <a:t>C</a:t>
            </a:r>
            <a:r>
              <a:rPr lang="ja-JP" altLang="en-US" dirty="0" smtClean="0"/>
              <a:t>」と表記し、マイナーコードは</a:t>
            </a:r>
            <a:r>
              <a:rPr lang="en-US" altLang="ja-JP" dirty="0"/>
              <a:t/>
            </a:r>
            <a:br>
              <a:rPr lang="en-US" altLang="ja-JP" dirty="0"/>
            </a:br>
            <a:r>
              <a:rPr lang="ja-JP" altLang="en-US" dirty="0" smtClean="0"/>
              <a:t>「</a:t>
            </a:r>
            <a:r>
              <a:rPr lang="en-US" altLang="ja-JP" dirty="0" smtClean="0"/>
              <a:t>Cm</a:t>
            </a:r>
            <a:r>
              <a:rPr lang="ja-JP" altLang="en-US" dirty="0" smtClean="0"/>
              <a:t>」と表記する</a:t>
            </a:r>
            <a:endParaRPr kumimoji="1" lang="en-US" altLang="ja-JP" dirty="0" smtClean="0"/>
          </a:p>
          <a:p>
            <a:pPr lvl="2"/>
            <a:endParaRPr kumimoji="1" lang="ja-JP" altLang="en-US" dirty="0"/>
          </a:p>
        </p:txBody>
      </p:sp>
      <p:sp>
        <p:nvSpPr>
          <p:cNvPr id="7" name="テキスト ボックス 6"/>
          <p:cNvSpPr txBox="1"/>
          <p:nvPr/>
        </p:nvSpPr>
        <p:spPr>
          <a:xfrm>
            <a:off x="5362575" y="6438896"/>
            <a:ext cx="3276600" cy="369332"/>
          </a:xfrm>
          <a:prstGeom prst="rect">
            <a:avLst/>
          </a:prstGeom>
          <a:noFill/>
        </p:spPr>
        <p:txBody>
          <a:bodyPr wrap="square" rtlCol="0">
            <a:spAutoFit/>
          </a:bodyPr>
          <a:lstStyle/>
          <a:p>
            <a:r>
              <a:rPr lang="en-US" altLang="ja-JP" dirty="0" smtClean="0"/>
              <a:t>[http</a:t>
            </a:r>
            <a:r>
              <a:rPr lang="en-US" altLang="ja-JP" dirty="0"/>
              <a:t>://soniqa.net/2-3</a:t>
            </a:r>
            <a:r>
              <a:rPr lang="en-US" altLang="ja-JP" dirty="0" smtClean="0"/>
              <a:t>/]</a:t>
            </a:r>
            <a:endParaRPr kumimoji="1" lang="ja-JP" altLang="en-US" dirty="0"/>
          </a:p>
        </p:txBody>
      </p:sp>
    </p:spTree>
    <p:extLst>
      <p:ext uri="{BB962C8B-B14F-4D97-AF65-F5344CB8AC3E}">
        <p14:creationId xmlns:p14="http://schemas.microsoft.com/office/powerpoint/2010/main" val="336744397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コード理論の基礎知識</a:t>
            </a:r>
            <a:r>
              <a:rPr kumimoji="1" lang="en-US" altLang="ja-JP" dirty="0" smtClean="0"/>
              <a:t>(6)</a:t>
            </a:r>
            <a:endParaRPr kumimoji="1" lang="ja-JP" altLang="en-US" dirty="0"/>
          </a:p>
        </p:txBody>
      </p:sp>
      <p:sp>
        <p:nvSpPr>
          <p:cNvPr id="3" name="コンテンツ プレースホルダー 2"/>
          <p:cNvSpPr>
            <a:spLocks noGrp="1"/>
          </p:cNvSpPr>
          <p:nvPr>
            <p:ph idx="1"/>
          </p:nvPr>
        </p:nvSpPr>
        <p:spPr/>
        <p:txBody>
          <a:bodyPr>
            <a:normAutofit/>
          </a:bodyPr>
          <a:lstStyle/>
          <a:p>
            <a:r>
              <a:rPr kumimoji="1" lang="ja-JP" altLang="en-US" dirty="0" smtClean="0"/>
              <a:t>ダイアトニックコードについて</a:t>
            </a:r>
            <a:endParaRPr kumimoji="1" lang="en-US" altLang="ja-JP" dirty="0" smtClean="0"/>
          </a:p>
          <a:p>
            <a:pPr lvl="1"/>
            <a:r>
              <a:rPr lang="ja-JP" altLang="en-US" dirty="0" smtClean="0"/>
              <a:t>ダイアトニックコードとは各調で基本となる</a:t>
            </a:r>
            <a:r>
              <a:rPr lang="en-US" altLang="ja-JP" dirty="0" smtClean="0"/>
              <a:t>7</a:t>
            </a:r>
            <a:r>
              <a:rPr lang="ja-JP" altLang="en-US" dirty="0" err="1" smtClean="0"/>
              <a:t>つの</a:t>
            </a:r>
            <a:r>
              <a:rPr lang="ja-JP" altLang="en-US" dirty="0"/>
              <a:t>トライアド</a:t>
            </a:r>
            <a:r>
              <a:rPr lang="ja-JP" altLang="en-US" dirty="0" smtClean="0"/>
              <a:t>のことである</a:t>
            </a:r>
            <a:endParaRPr lang="en-US" altLang="ja-JP" dirty="0" smtClean="0"/>
          </a:p>
          <a:p>
            <a:pPr lvl="2"/>
            <a:r>
              <a:rPr kumimoji="1" lang="ja-JP" altLang="en-US" dirty="0"/>
              <a:t>ハ</a:t>
            </a:r>
            <a:r>
              <a:rPr kumimoji="1" lang="ja-JP" altLang="en-US" dirty="0" smtClean="0"/>
              <a:t>長調のダイアトニックコードを下に示す</a:t>
            </a:r>
            <a:endParaRPr kumimoji="1" lang="en-US" altLang="ja-JP" dirty="0" smtClean="0"/>
          </a:p>
          <a:p>
            <a:pPr lvl="1"/>
            <a:r>
              <a:rPr lang="ja-JP" altLang="en-US" dirty="0" smtClean="0"/>
              <a:t>この</a:t>
            </a:r>
            <a:r>
              <a:rPr lang="en-US" altLang="ja-JP" dirty="0" smtClean="0"/>
              <a:t>7</a:t>
            </a:r>
            <a:r>
              <a:rPr lang="ja-JP" altLang="en-US" dirty="0" err="1" smtClean="0"/>
              <a:t>つの</a:t>
            </a:r>
            <a:r>
              <a:rPr lang="ja-JP" altLang="en-US" dirty="0" smtClean="0"/>
              <a:t>トライアドを使うだけで簡単な曲が作れる</a:t>
            </a:r>
            <a:endParaRPr lang="en-US" altLang="ja-JP" dirty="0" smtClean="0"/>
          </a:p>
          <a:p>
            <a:pPr lvl="2"/>
            <a:r>
              <a:rPr lang="ja-JP" altLang="en-US" dirty="0" smtClean="0"/>
              <a:t>カノン進行</a:t>
            </a:r>
            <a:r>
              <a:rPr lang="en-US" altLang="ja-JP" dirty="0" smtClean="0"/>
              <a:t>| C </a:t>
            </a:r>
            <a:r>
              <a:rPr lang="en-US" altLang="ja-JP" dirty="0"/>
              <a:t>| G | Am | </a:t>
            </a:r>
            <a:r>
              <a:rPr lang="en-US" altLang="ja-JP" dirty="0" err="1"/>
              <a:t>Em</a:t>
            </a:r>
            <a:r>
              <a:rPr lang="en-US" altLang="ja-JP" dirty="0"/>
              <a:t> | F | C | F | G </a:t>
            </a:r>
            <a:r>
              <a:rPr lang="en-US" altLang="ja-JP" dirty="0" smtClean="0"/>
              <a:t>|</a:t>
            </a:r>
          </a:p>
          <a:p>
            <a:pPr lvl="2"/>
            <a:r>
              <a:rPr lang="ja-JP" altLang="en-US" dirty="0" smtClean="0"/>
              <a:t>小室進行</a:t>
            </a:r>
            <a:r>
              <a:rPr lang="en-US" altLang="ja-JP" dirty="0"/>
              <a:t>| Am | F | G | C </a:t>
            </a:r>
            <a:r>
              <a:rPr lang="en-US" altLang="ja-JP" dirty="0" smtClean="0"/>
              <a:t>|</a:t>
            </a:r>
          </a:p>
          <a:p>
            <a:pPr lvl="2"/>
            <a:r>
              <a:rPr lang="ja-JP" altLang="en-US" dirty="0" smtClean="0"/>
              <a:t>王道進行</a:t>
            </a:r>
            <a:r>
              <a:rPr lang="en-US" altLang="ja-JP" dirty="0"/>
              <a:t>| FM7 | G7 | Em7 | Am |</a:t>
            </a:r>
            <a:endParaRPr lang="en-US" altLang="ja-JP" dirty="0" smtClean="0"/>
          </a:p>
          <a:p>
            <a:pPr lvl="1"/>
            <a:r>
              <a:rPr lang="en-US" altLang="ja-JP" dirty="0" smtClean="0"/>
              <a:t>3</a:t>
            </a:r>
            <a:r>
              <a:rPr lang="ja-JP" altLang="en-US" dirty="0" smtClean="0"/>
              <a:t>大コード進行のうち</a:t>
            </a:r>
            <a:r>
              <a:rPr lang="en-US" altLang="ja-JP" dirty="0" smtClean="0"/>
              <a:t>2</a:t>
            </a:r>
            <a:r>
              <a:rPr lang="ja-JP" altLang="en-US" dirty="0" smtClean="0"/>
              <a:t>つ</a:t>
            </a:r>
            <a:r>
              <a:rPr lang="en-US" altLang="ja-JP" dirty="0" smtClean="0"/>
              <a:t/>
            </a:r>
            <a:br>
              <a:rPr lang="en-US" altLang="ja-JP" dirty="0" smtClean="0"/>
            </a:br>
            <a:r>
              <a:rPr lang="ja-JP" altLang="en-US" dirty="0" smtClean="0"/>
              <a:t>はダイアトニックコード</a:t>
            </a:r>
            <a:r>
              <a:rPr lang="en-US" altLang="ja-JP" dirty="0" smtClean="0"/>
              <a:t/>
            </a:r>
            <a:br>
              <a:rPr lang="en-US" altLang="ja-JP" dirty="0" smtClean="0"/>
            </a:br>
            <a:r>
              <a:rPr lang="ja-JP" altLang="en-US" dirty="0" smtClean="0"/>
              <a:t>のみで構成されている</a:t>
            </a:r>
            <a:endParaRPr lang="en-US" altLang="ja-JP" dirty="0" smtClean="0"/>
          </a:p>
        </p:txBody>
      </p:sp>
      <p:pic>
        <p:nvPicPr>
          <p:cNvPr id="3074" name="Picture 2" descr="http://soniqa.net/wp-content/uploads2/2_4_diatonic.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083050" y="4946372"/>
            <a:ext cx="4556125" cy="1492524"/>
          </a:xfrm>
          <a:prstGeom prst="rect">
            <a:avLst/>
          </a:prstGeom>
          <a:noFill/>
          <a:extLst>
            <a:ext uri="{909E8E84-426E-40DD-AFC4-6F175D3DCCD1}">
              <a14:hiddenFill xmlns:a14="http://schemas.microsoft.com/office/drawing/2010/main">
                <a:solidFill>
                  <a:srgbClr val="FFFFFF"/>
                </a:solidFill>
              </a14:hiddenFill>
            </a:ext>
          </a:extLst>
        </p:spPr>
      </p:pic>
      <p:sp>
        <p:nvSpPr>
          <p:cNvPr id="6" name="テキスト ボックス 5"/>
          <p:cNvSpPr txBox="1"/>
          <p:nvPr/>
        </p:nvSpPr>
        <p:spPr>
          <a:xfrm>
            <a:off x="5362575" y="6438896"/>
            <a:ext cx="3276600" cy="369332"/>
          </a:xfrm>
          <a:prstGeom prst="rect">
            <a:avLst/>
          </a:prstGeom>
          <a:noFill/>
        </p:spPr>
        <p:txBody>
          <a:bodyPr wrap="square" rtlCol="0">
            <a:spAutoFit/>
          </a:bodyPr>
          <a:lstStyle/>
          <a:p>
            <a:r>
              <a:rPr lang="en-US" altLang="ja-JP" dirty="0"/>
              <a:t>[http://soniqa.net/2-4</a:t>
            </a:r>
            <a:r>
              <a:rPr lang="en-US" altLang="ja-JP" dirty="0" smtClean="0"/>
              <a:t>/]</a:t>
            </a:r>
            <a:endParaRPr kumimoji="1" lang="ja-JP" altLang="en-US" dirty="0"/>
          </a:p>
        </p:txBody>
      </p:sp>
    </p:spTree>
    <p:extLst>
      <p:ext uri="{BB962C8B-B14F-4D97-AF65-F5344CB8AC3E}">
        <p14:creationId xmlns:p14="http://schemas.microsoft.com/office/powerpoint/2010/main" val="422591998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コード理論の基礎知識</a:t>
            </a:r>
            <a:r>
              <a:rPr kumimoji="1" lang="en-US" altLang="ja-JP" dirty="0" smtClean="0"/>
              <a:t>(4)</a:t>
            </a:r>
            <a:endParaRPr kumimoji="1" lang="ja-JP" altLang="en-US" dirty="0"/>
          </a:p>
        </p:txBody>
      </p:sp>
      <p:pic>
        <p:nvPicPr>
          <p:cNvPr id="4" name="06">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791453" y="3420000"/>
            <a:ext cx="5438347" cy="3060000"/>
          </a:xfrm>
        </p:spPr>
      </p:pic>
      <p:sp>
        <p:nvSpPr>
          <p:cNvPr id="5" name="コンテンツ プレースホルダー 2"/>
          <p:cNvSpPr txBox="1">
            <a:spLocks/>
          </p:cNvSpPr>
          <p:nvPr/>
        </p:nvSpPr>
        <p:spPr>
          <a:xfrm>
            <a:off x="533400" y="2336873"/>
            <a:ext cx="6887389" cy="35993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400" kern="1200">
                <a:solidFill>
                  <a:schemeClr val="tx1"/>
                </a:solidFill>
                <a:latin typeface="+mn-lt"/>
                <a:ea typeface="+mn-ea"/>
                <a:cs typeface="+mn-cs"/>
              </a:defRPr>
            </a:lvl9pPr>
          </a:lstStyle>
          <a:p>
            <a:r>
              <a:rPr lang="ja-JP" altLang="en-US" dirty="0" smtClean="0"/>
              <a:t>下の曲はカノン進行の曲</a:t>
            </a:r>
            <a:endParaRPr lang="en-US" altLang="ja-JP" dirty="0" smtClean="0"/>
          </a:p>
          <a:p>
            <a:pPr lvl="1"/>
            <a:r>
              <a:rPr lang="en-US" altLang="ja-JP" dirty="0"/>
              <a:t>| C | G | Am | </a:t>
            </a:r>
            <a:r>
              <a:rPr lang="en-US" altLang="ja-JP" dirty="0" err="1"/>
              <a:t>Em</a:t>
            </a:r>
            <a:r>
              <a:rPr lang="en-US" altLang="ja-JP" dirty="0"/>
              <a:t> | F | C | F | G |</a:t>
            </a:r>
          </a:p>
          <a:p>
            <a:pPr lvl="1"/>
            <a:endParaRPr lang="ja-JP" altLang="en-US" dirty="0"/>
          </a:p>
        </p:txBody>
      </p:sp>
    </p:spTree>
    <p:extLst>
      <p:ext uri="{BB962C8B-B14F-4D97-AF65-F5344CB8AC3E}">
        <p14:creationId xmlns:p14="http://schemas.microsoft.com/office/powerpoint/2010/main" val="65528954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コード理論の基礎知識</a:t>
            </a:r>
            <a:r>
              <a:rPr kumimoji="1" lang="en-US" altLang="ja-JP" dirty="0" smtClean="0"/>
              <a:t>(3)</a:t>
            </a:r>
            <a:endParaRPr kumimoji="1" lang="ja-JP" altLang="en-US" dirty="0"/>
          </a:p>
        </p:txBody>
      </p:sp>
      <p:pic>
        <p:nvPicPr>
          <p:cNvPr id="5" name="0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791452" y="3420000"/>
            <a:ext cx="5438348" cy="3060000"/>
          </a:xfrm>
          <a:prstGeom prst="rect">
            <a:avLst/>
          </a:prstGeom>
        </p:spPr>
      </p:pic>
      <p:sp>
        <p:nvSpPr>
          <p:cNvPr id="7" name="コンテンツ プレースホルダー 2"/>
          <p:cNvSpPr>
            <a:spLocks noGrp="1"/>
          </p:cNvSpPr>
          <p:nvPr>
            <p:ph idx="1"/>
          </p:nvPr>
        </p:nvSpPr>
        <p:spPr>
          <a:xfrm>
            <a:off x="533400" y="2336873"/>
            <a:ext cx="6887389" cy="3599316"/>
          </a:xfrm>
        </p:spPr>
        <p:txBody>
          <a:bodyPr>
            <a:normAutofit/>
          </a:bodyPr>
          <a:lstStyle/>
          <a:p>
            <a:r>
              <a:rPr lang="ja-JP" altLang="en-US" dirty="0"/>
              <a:t>下</a:t>
            </a:r>
            <a:r>
              <a:rPr lang="ja-JP" altLang="en-US" dirty="0" smtClean="0"/>
              <a:t>の曲は小室進行の曲</a:t>
            </a:r>
            <a:r>
              <a:rPr lang="en-US" altLang="ja-JP" dirty="0" smtClean="0"/>
              <a:t>| </a:t>
            </a:r>
            <a:r>
              <a:rPr lang="en-US" altLang="ja-JP" dirty="0"/>
              <a:t>Am | F | G | C </a:t>
            </a:r>
            <a:r>
              <a:rPr lang="en-US" altLang="ja-JP" dirty="0" smtClean="0"/>
              <a:t>|</a:t>
            </a:r>
          </a:p>
          <a:p>
            <a:pPr lvl="1"/>
            <a:r>
              <a:rPr lang="en-US" altLang="ja-JP" dirty="0" smtClean="0"/>
              <a:t>※</a:t>
            </a:r>
            <a:r>
              <a:rPr lang="ja-JP" altLang="en-US" dirty="0" smtClean="0"/>
              <a:t>すんませんミスりました</a:t>
            </a:r>
            <a:r>
              <a:rPr lang="en-US" altLang="ja-JP" dirty="0" smtClean="0"/>
              <a:t>…</a:t>
            </a:r>
            <a:r>
              <a:rPr lang="ja-JP" altLang="en-US" dirty="0" smtClean="0"/>
              <a:t>これは</a:t>
            </a:r>
            <a:r>
              <a:rPr lang="ja-JP" altLang="en-US" dirty="0" err="1" smtClean="0"/>
              <a:t>ヘ</a:t>
            </a:r>
            <a:r>
              <a:rPr lang="ja-JP" altLang="en-US" dirty="0" smtClean="0"/>
              <a:t>長調なので全ての音が完全</a:t>
            </a:r>
            <a:r>
              <a:rPr lang="en-US" altLang="ja-JP" dirty="0" smtClean="0"/>
              <a:t>4</a:t>
            </a:r>
            <a:r>
              <a:rPr lang="ja-JP" altLang="en-US" dirty="0" smtClean="0"/>
              <a:t>度上がっています</a:t>
            </a:r>
            <a:endParaRPr lang="en-US" altLang="ja-JP" dirty="0" smtClean="0"/>
          </a:p>
        </p:txBody>
      </p:sp>
    </p:spTree>
    <p:extLst>
      <p:ext uri="{BB962C8B-B14F-4D97-AF65-F5344CB8AC3E}">
        <p14:creationId xmlns:p14="http://schemas.microsoft.com/office/powerpoint/2010/main" val="59996591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参考サイト等</a:t>
            </a:r>
            <a:endParaRPr kumimoji="1" lang="ja-JP" altLang="en-US" dirty="0"/>
          </a:p>
        </p:txBody>
      </p:sp>
      <p:sp>
        <p:nvSpPr>
          <p:cNvPr id="3" name="コンテンツ プレースホルダー 2"/>
          <p:cNvSpPr>
            <a:spLocks noGrp="1"/>
          </p:cNvSpPr>
          <p:nvPr>
            <p:ph idx="1"/>
          </p:nvPr>
        </p:nvSpPr>
        <p:spPr/>
        <p:txBody>
          <a:bodyPr/>
          <a:lstStyle/>
          <a:p>
            <a:r>
              <a:rPr lang="ja-JP" altLang="en-US" dirty="0"/>
              <a:t>音楽理論 </a:t>
            </a:r>
            <a:r>
              <a:rPr lang="en-US" altLang="ja-JP" dirty="0"/>
              <a:t>_ </a:t>
            </a:r>
            <a:r>
              <a:rPr lang="en-US" altLang="ja-JP" dirty="0" smtClean="0"/>
              <a:t>SONIQA</a:t>
            </a:r>
          </a:p>
          <a:p>
            <a:pPr lvl="1"/>
            <a:r>
              <a:rPr lang="en-US" altLang="ja-JP" dirty="0">
                <a:hlinkClick r:id="rId2"/>
              </a:rPr>
              <a:t>http://soniqa.net/theory</a:t>
            </a:r>
            <a:r>
              <a:rPr lang="en-US" altLang="ja-JP" dirty="0" smtClean="0">
                <a:hlinkClick r:id="rId2"/>
              </a:rPr>
              <a:t>/</a:t>
            </a:r>
            <a:endParaRPr lang="en-US" altLang="ja-JP" dirty="0" smtClean="0"/>
          </a:p>
          <a:p>
            <a:pPr lvl="1"/>
            <a:endParaRPr lang="en-US" altLang="ja-JP" dirty="0"/>
          </a:p>
          <a:p>
            <a:r>
              <a:rPr lang="ja-JP" altLang="en-US" dirty="0"/>
              <a:t>ピアノコード </a:t>
            </a:r>
            <a:r>
              <a:rPr lang="en-US" altLang="ja-JP" dirty="0"/>
              <a:t>Clip -</a:t>
            </a:r>
            <a:r>
              <a:rPr lang="ja-JP" altLang="en-US" dirty="0"/>
              <a:t>和音を調べる</a:t>
            </a:r>
            <a:r>
              <a:rPr lang="en-US" altLang="ja-JP" dirty="0" smtClean="0"/>
              <a:t>-</a:t>
            </a:r>
          </a:p>
          <a:p>
            <a:pPr lvl="1"/>
            <a:r>
              <a:rPr lang="en-US" altLang="ja-JP" dirty="0">
                <a:hlinkClick r:id="rId3"/>
              </a:rPr>
              <a:t>http://www.piano-c.com</a:t>
            </a:r>
            <a:r>
              <a:rPr lang="en-US" altLang="ja-JP" dirty="0" smtClean="0">
                <a:hlinkClick r:id="rId3"/>
              </a:rPr>
              <a:t>/</a:t>
            </a:r>
            <a:endParaRPr lang="en-US" altLang="ja-JP" dirty="0" smtClean="0"/>
          </a:p>
          <a:p>
            <a:pPr lvl="1"/>
            <a:endParaRPr lang="en-US" altLang="ja-JP" dirty="0"/>
          </a:p>
          <a:p>
            <a:r>
              <a:rPr lang="ja-JP" altLang="en-US" dirty="0"/>
              <a:t>亀田音楽専門</a:t>
            </a:r>
            <a:r>
              <a:rPr lang="ja-JP" altLang="en-US" dirty="0" smtClean="0"/>
              <a:t>学校</a:t>
            </a:r>
            <a:endParaRPr lang="en-US" altLang="ja-JP" dirty="0" smtClean="0"/>
          </a:p>
          <a:p>
            <a:pPr lvl="1"/>
            <a:r>
              <a:rPr lang="en-US" altLang="ja-JP" dirty="0" smtClean="0"/>
              <a:t>NHK</a:t>
            </a:r>
            <a:r>
              <a:rPr lang="ja-JP" altLang="en-US" dirty="0" smtClean="0"/>
              <a:t>の音楽教養番組</a:t>
            </a:r>
            <a:endParaRPr lang="en-US" altLang="ja-JP" dirty="0"/>
          </a:p>
          <a:p>
            <a:pPr lvl="2"/>
            <a:r>
              <a:rPr lang="en-US" altLang="ja-JP" dirty="0" err="1" smtClean="0"/>
              <a:t>youtube</a:t>
            </a:r>
            <a:r>
              <a:rPr lang="ja-JP" altLang="en-US" dirty="0" smtClean="0"/>
              <a:t>に動画が上がっているかも？</a:t>
            </a:r>
            <a:endParaRPr lang="en-US" altLang="ja-JP" dirty="0"/>
          </a:p>
        </p:txBody>
      </p:sp>
    </p:spTree>
    <p:extLst>
      <p:ext uri="{BB962C8B-B14F-4D97-AF65-F5344CB8AC3E}">
        <p14:creationId xmlns:p14="http://schemas.microsoft.com/office/powerpoint/2010/main" val="137490827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第一章「</a:t>
            </a:r>
            <a:r>
              <a:rPr kumimoji="1" lang="en-US" altLang="ja-JP" dirty="0" smtClean="0"/>
              <a:t>Domino</a:t>
            </a:r>
            <a:r>
              <a:rPr kumimoji="1" lang="ja-JP" altLang="en-US" dirty="0" smtClean="0"/>
              <a:t>の基礎」</a:t>
            </a:r>
            <a:endParaRPr kumimoji="1" lang="ja-JP" altLang="en-US" dirty="0"/>
          </a:p>
        </p:txBody>
      </p:sp>
      <p:sp>
        <p:nvSpPr>
          <p:cNvPr id="3" name="コンテンツ プレースホルダー 2"/>
          <p:cNvSpPr>
            <a:spLocks noGrp="1"/>
          </p:cNvSpPr>
          <p:nvPr>
            <p:ph idx="1"/>
          </p:nvPr>
        </p:nvSpPr>
        <p:spPr/>
        <p:txBody>
          <a:bodyPr/>
          <a:lstStyle/>
          <a:p>
            <a:r>
              <a:rPr kumimoji="1" lang="en-US" altLang="ja-JP" dirty="0" smtClean="0"/>
              <a:t>Domino</a:t>
            </a:r>
            <a:r>
              <a:rPr kumimoji="1" lang="ja-JP" altLang="en-US" dirty="0" smtClean="0"/>
              <a:t>の使用法についてはダウンロード時に付属しているマニュアルが</a:t>
            </a:r>
            <a:r>
              <a:rPr lang="ja-JP" altLang="en-US" dirty="0" smtClean="0"/>
              <a:t>最も詳しい</a:t>
            </a:r>
            <a:endParaRPr lang="en-US" altLang="ja-JP" dirty="0"/>
          </a:p>
          <a:p>
            <a:pPr lvl="1"/>
            <a:r>
              <a:rPr lang="ja-JP" altLang="en-US" dirty="0" smtClean="0"/>
              <a:t>面倒がらずに一度は目を通しておくとよい</a:t>
            </a:r>
            <a:endParaRPr lang="en-US" altLang="ja-JP" dirty="0" smtClean="0"/>
          </a:p>
          <a:p>
            <a:pPr lvl="1"/>
            <a:endParaRPr kumimoji="1" lang="en-US" altLang="ja-JP" dirty="0"/>
          </a:p>
          <a:p>
            <a:r>
              <a:rPr lang="ja-JP" altLang="en-US" dirty="0" smtClean="0"/>
              <a:t>本スライドでは最も基本的な機能をいくつか紹介するが</a:t>
            </a:r>
            <a:r>
              <a:rPr lang="ja-JP" altLang="en-US" dirty="0" smtClean="0"/>
              <a:t>、いずれも初歩的な内容であり</a:t>
            </a:r>
            <a:r>
              <a:rPr lang="ja-JP" altLang="en-US" dirty="0" smtClean="0"/>
              <a:t>、情報量も少ない</a:t>
            </a:r>
            <a:r>
              <a:rPr lang="ja-JP" altLang="en-US" dirty="0" smtClean="0"/>
              <a:t>。</a:t>
            </a:r>
            <a:endParaRPr lang="en-US" altLang="ja-JP" dirty="0" smtClean="0"/>
          </a:p>
          <a:p>
            <a:pPr lvl="1"/>
            <a:r>
              <a:rPr kumimoji="1" lang="ja-JP" altLang="en-US" sz="1200" dirty="0" smtClean="0"/>
              <a:t>真面目</a:t>
            </a:r>
            <a:r>
              <a:rPr kumimoji="1" lang="ja-JP" altLang="en-US" sz="1200" dirty="0" smtClean="0"/>
              <a:t>に作ると僕の学校の課題が死ぬよ</a:t>
            </a:r>
            <a:r>
              <a:rPr kumimoji="1" lang="en-US" altLang="ja-JP" sz="1200" dirty="0" smtClean="0"/>
              <a:t>…</a:t>
            </a:r>
          </a:p>
        </p:txBody>
      </p:sp>
    </p:spTree>
    <p:extLst>
      <p:ext uri="{BB962C8B-B14F-4D97-AF65-F5344CB8AC3E}">
        <p14:creationId xmlns:p14="http://schemas.microsoft.com/office/powerpoint/2010/main" val="4049523148"/>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第三回課題</a:t>
            </a:r>
            <a:endParaRPr kumimoji="1" lang="ja-JP" altLang="en-US" dirty="0"/>
          </a:p>
        </p:txBody>
      </p:sp>
      <p:sp>
        <p:nvSpPr>
          <p:cNvPr id="3" name="コンテンツ プレースホルダー 2"/>
          <p:cNvSpPr>
            <a:spLocks noGrp="1"/>
          </p:cNvSpPr>
          <p:nvPr>
            <p:ph idx="1"/>
          </p:nvPr>
        </p:nvSpPr>
        <p:spPr>
          <a:xfrm>
            <a:off x="533400" y="2336872"/>
            <a:ext cx="7429500" cy="4082978"/>
          </a:xfrm>
        </p:spPr>
        <p:txBody>
          <a:bodyPr>
            <a:normAutofit/>
          </a:bodyPr>
          <a:lstStyle/>
          <a:p>
            <a:r>
              <a:rPr lang="ja-JP" altLang="en-US" dirty="0"/>
              <a:t>今回</a:t>
            </a:r>
            <a:r>
              <a:rPr lang="ja-JP" altLang="en-US" dirty="0" smtClean="0"/>
              <a:t>の課題はサイボウズに上げてある</a:t>
            </a:r>
            <a:r>
              <a:rPr lang="en-US" altLang="ja-JP" dirty="0" err="1" smtClean="0"/>
              <a:t>dms</a:t>
            </a:r>
            <a:r>
              <a:rPr lang="ja-JP" altLang="en-US" dirty="0" smtClean="0"/>
              <a:t>ファイル</a:t>
            </a:r>
            <a:r>
              <a:rPr lang="en-US" altLang="ja-JP" dirty="0" smtClean="0"/>
              <a:t>[</a:t>
            </a:r>
            <a:r>
              <a:rPr lang="en-US" altLang="ja-JP" dirty="0" err="1" smtClean="0"/>
              <a:t>zanarukando.dms</a:t>
            </a:r>
            <a:r>
              <a:rPr lang="en-US" altLang="ja-JP" dirty="0" smtClean="0"/>
              <a:t>]</a:t>
            </a:r>
            <a:r>
              <a:rPr lang="ja-JP" altLang="en-US" dirty="0" smtClean="0"/>
              <a:t>をメロディーを中心に編集して異なる曲へと仕上げること</a:t>
            </a:r>
            <a:endParaRPr lang="en-US" altLang="ja-JP" dirty="0" smtClean="0"/>
          </a:p>
          <a:p>
            <a:pPr lvl="1"/>
            <a:r>
              <a:rPr kumimoji="1" lang="en-US" altLang="ja-JP" dirty="0" err="1" smtClean="0"/>
              <a:t>Zanarukando.dms</a:t>
            </a:r>
            <a:r>
              <a:rPr kumimoji="1" lang="ja-JP" altLang="en-US" dirty="0" smtClean="0"/>
              <a:t>はファイナルファンタジー</a:t>
            </a:r>
            <a:r>
              <a:rPr kumimoji="1" lang="en-US" altLang="ja-JP" dirty="0" smtClean="0"/>
              <a:t>X</a:t>
            </a:r>
            <a:r>
              <a:rPr kumimoji="1" lang="ja-JP" altLang="en-US" dirty="0" smtClean="0"/>
              <a:t>の名曲</a:t>
            </a:r>
            <a:r>
              <a:rPr lang="en-US" altLang="ja-JP" dirty="0"/>
              <a:t/>
            </a:r>
            <a:br>
              <a:rPr lang="en-US" altLang="ja-JP" dirty="0"/>
            </a:br>
            <a:r>
              <a:rPr kumimoji="1" lang="ja-JP" altLang="en-US" dirty="0" smtClean="0"/>
              <a:t>「ザナルカンドにて」を適当にパクって打ち込んだもの</a:t>
            </a:r>
            <a:endParaRPr kumimoji="1" lang="en-US" altLang="ja-JP" dirty="0" smtClean="0"/>
          </a:p>
          <a:p>
            <a:pPr lvl="2"/>
            <a:r>
              <a:rPr lang="ja-JP" altLang="en-US" dirty="0" smtClean="0"/>
              <a:t>コード進行は基本的に小室進行だが、最後に少々変則パターンが現れる</a:t>
            </a:r>
            <a:endParaRPr lang="en-US" altLang="ja-JP" dirty="0" smtClean="0"/>
          </a:p>
          <a:p>
            <a:pPr lvl="2"/>
            <a:r>
              <a:rPr kumimoji="1" lang="ja-JP" altLang="en-US" dirty="0"/>
              <a:t>基本的</a:t>
            </a:r>
            <a:r>
              <a:rPr kumimoji="1" lang="ja-JP" altLang="en-US" dirty="0" smtClean="0"/>
              <a:t>に何も調整をしていないので各トラックの音量のバランスなどは最悪、→それを踏まえて編集していただく</a:t>
            </a:r>
            <a:endParaRPr kumimoji="1" lang="en-US" altLang="ja-JP" dirty="0" smtClean="0"/>
          </a:p>
          <a:p>
            <a:pPr lvl="2"/>
            <a:r>
              <a:rPr lang="ja-JP" altLang="en-US" dirty="0" smtClean="0"/>
              <a:t>クォンタイズは済ませてあるが、電子ピアノで打ち込んだのでズレてるところがあるかも</a:t>
            </a:r>
            <a:r>
              <a:rPr lang="en-US" altLang="ja-JP" dirty="0" smtClean="0"/>
              <a:t>…</a:t>
            </a:r>
          </a:p>
          <a:p>
            <a:pPr lvl="1"/>
            <a:r>
              <a:rPr lang="en-US" altLang="ja-JP" dirty="0" err="1"/>
              <a:t>d</a:t>
            </a:r>
            <a:r>
              <a:rPr kumimoji="1" lang="en-US" altLang="ja-JP" dirty="0" err="1" smtClean="0"/>
              <a:t>ms</a:t>
            </a:r>
            <a:r>
              <a:rPr kumimoji="1" lang="ja-JP" altLang="en-US" dirty="0" smtClean="0"/>
              <a:t>ファイルが正常に開けないなどの不具合があれば早急に連絡をお願いします</a:t>
            </a:r>
            <a:endParaRPr kumimoji="1" lang="ja-JP" altLang="en-US" dirty="0"/>
          </a:p>
        </p:txBody>
      </p:sp>
    </p:spTree>
    <p:extLst>
      <p:ext uri="{BB962C8B-B14F-4D97-AF65-F5344CB8AC3E}">
        <p14:creationId xmlns:p14="http://schemas.microsoft.com/office/powerpoint/2010/main" val="298309051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Domino</a:t>
            </a:r>
            <a:r>
              <a:rPr kumimoji="1" lang="ja-JP" altLang="en-US" dirty="0" smtClean="0"/>
              <a:t>の基礎知識</a:t>
            </a:r>
            <a:r>
              <a:rPr kumimoji="1" lang="en-US" altLang="ja-JP" dirty="0" smtClean="0"/>
              <a:t>(1)</a:t>
            </a:r>
            <a:endParaRPr kumimoji="1" lang="ja-JP" altLang="en-US" dirty="0"/>
          </a:p>
        </p:txBody>
      </p:sp>
      <p:sp>
        <p:nvSpPr>
          <p:cNvPr id="3" name="コンテンツ プレースホルダー 2"/>
          <p:cNvSpPr>
            <a:spLocks noGrp="1"/>
          </p:cNvSpPr>
          <p:nvPr>
            <p:ph idx="1"/>
          </p:nvPr>
        </p:nvSpPr>
        <p:spPr/>
        <p:txBody>
          <a:bodyPr>
            <a:normAutofit/>
          </a:bodyPr>
          <a:lstStyle/>
          <a:p>
            <a:r>
              <a:rPr lang="ja-JP" altLang="en-US" dirty="0" smtClean="0"/>
              <a:t>初期</a:t>
            </a:r>
            <a:r>
              <a:rPr lang="ja-JP" altLang="en-US" dirty="0"/>
              <a:t>設定</a:t>
            </a:r>
            <a:r>
              <a:rPr lang="ja-JP" altLang="en-US" dirty="0" smtClean="0"/>
              <a:t>ではトラックセレクトペインが表示されていない</a:t>
            </a:r>
            <a:endParaRPr lang="en-US" altLang="ja-JP" dirty="0" smtClean="0"/>
          </a:p>
          <a:p>
            <a:pPr lvl="1"/>
            <a:r>
              <a:rPr lang="ja-JP" altLang="en-US" dirty="0" smtClean="0"/>
              <a:t>メニューバーの</a:t>
            </a:r>
            <a:r>
              <a:rPr lang="en-US" altLang="ja-JP" dirty="0" smtClean="0"/>
              <a:t>[</a:t>
            </a:r>
            <a:r>
              <a:rPr lang="ja-JP" altLang="en-US" dirty="0" smtClean="0"/>
              <a:t>表示</a:t>
            </a:r>
            <a:r>
              <a:rPr lang="en-US" altLang="ja-JP" dirty="0" smtClean="0"/>
              <a:t>]</a:t>
            </a:r>
            <a:r>
              <a:rPr lang="ja-JP" altLang="en-US" dirty="0"/>
              <a:t>→</a:t>
            </a:r>
            <a:r>
              <a:rPr lang="en-US" altLang="ja-JP" dirty="0" smtClean="0"/>
              <a:t>[</a:t>
            </a:r>
            <a:r>
              <a:rPr lang="ja-JP" altLang="en-US" dirty="0" smtClean="0"/>
              <a:t>トラックセレクトペイン</a:t>
            </a:r>
            <a:r>
              <a:rPr lang="en-US" altLang="ja-JP" dirty="0" smtClean="0"/>
              <a:t>]</a:t>
            </a:r>
            <a:r>
              <a:rPr lang="ja-JP" altLang="en-US" dirty="0" smtClean="0"/>
              <a:t>をクリックして表示させよう</a:t>
            </a:r>
            <a:endParaRPr lang="en-US" altLang="ja-JP" dirty="0" smtClean="0"/>
          </a:p>
        </p:txBody>
      </p:sp>
      <p:pic>
        <p:nvPicPr>
          <p:cNvPr id="5" name="図 4"/>
          <p:cNvPicPr>
            <a:picLocks noChangeAspect="1"/>
          </p:cNvPicPr>
          <p:nvPr/>
        </p:nvPicPr>
        <p:blipFill>
          <a:blip r:embed="rId2"/>
          <a:stretch>
            <a:fillRect/>
          </a:stretch>
        </p:blipFill>
        <p:spPr>
          <a:xfrm>
            <a:off x="2260600" y="3696701"/>
            <a:ext cx="4370859" cy="2742194"/>
          </a:xfrm>
          <a:prstGeom prst="rect">
            <a:avLst/>
          </a:prstGeom>
        </p:spPr>
      </p:pic>
    </p:spTree>
    <p:extLst>
      <p:ext uri="{BB962C8B-B14F-4D97-AF65-F5344CB8AC3E}">
        <p14:creationId xmlns:p14="http://schemas.microsoft.com/office/powerpoint/2010/main" val="380070175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Domino</a:t>
            </a:r>
            <a:r>
              <a:rPr kumimoji="1" lang="ja-JP" altLang="en-US" dirty="0" smtClean="0"/>
              <a:t>の基礎知識</a:t>
            </a:r>
            <a:r>
              <a:rPr kumimoji="1" lang="en-US" altLang="ja-JP" dirty="0" smtClean="0"/>
              <a:t>(2)</a:t>
            </a:r>
            <a:endParaRPr kumimoji="1" lang="ja-JP" altLang="en-US" dirty="0"/>
          </a:p>
        </p:txBody>
      </p:sp>
      <p:sp>
        <p:nvSpPr>
          <p:cNvPr id="3" name="コンテンツ プレースホルダー 2"/>
          <p:cNvSpPr>
            <a:spLocks noGrp="1"/>
          </p:cNvSpPr>
          <p:nvPr>
            <p:ph idx="1"/>
          </p:nvPr>
        </p:nvSpPr>
        <p:spPr/>
        <p:txBody>
          <a:bodyPr/>
          <a:lstStyle/>
          <a:p>
            <a:pPr marL="228600" lvl="1">
              <a:spcBef>
                <a:spcPts val="1000"/>
              </a:spcBef>
            </a:pPr>
            <a:r>
              <a:rPr lang="ja-JP" altLang="en-US" sz="2400" dirty="0" smtClean="0"/>
              <a:t>トラックと</a:t>
            </a:r>
            <a:r>
              <a:rPr lang="ja-JP" altLang="en-US" sz="2400" dirty="0" smtClean="0"/>
              <a:t>は</a:t>
            </a:r>
            <a:endParaRPr lang="en-US" altLang="ja-JP" sz="2400" dirty="0" smtClean="0"/>
          </a:p>
          <a:p>
            <a:pPr marL="685800" lvl="2">
              <a:spcBef>
                <a:spcPts val="1000"/>
              </a:spcBef>
            </a:pPr>
            <a:r>
              <a:rPr lang="ja-JP" altLang="en-US" sz="2000" dirty="0" smtClean="0"/>
              <a:t>基本的には「</a:t>
            </a:r>
            <a:r>
              <a:rPr lang="en-US" altLang="ja-JP" sz="2000" dirty="0" smtClean="0"/>
              <a:t>1</a:t>
            </a:r>
            <a:r>
              <a:rPr lang="ja-JP" altLang="en-US" sz="2000" dirty="0" err="1" smtClean="0"/>
              <a:t>つの</a:t>
            </a:r>
            <a:r>
              <a:rPr lang="ja-JP" altLang="en-US" sz="2000" dirty="0" smtClean="0"/>
              <a:t>楽譜」</a:t>
            </a:r>
            <a:r>
              <a:rPr lang="en-US" altLang="ja-JP" sz="2000" dirty="0" smtClean="0"/>
              <a:t>=</a:t>
            </a:r>
            <a:r>
              <a:rPr lang="ja-JP" altLang="en-US" sz="2000" dirty="0" smtClean="0"/>
              <a:t>「</a:t>
            </a:r>
            <a:r>
              <a:rPr lang="en-US" altLang="ja-JP" sz="2000" dirty="0" smtClean="0"/>
              <a:t>1</a:t>
            </a:r>
            <a:r>
              <a:rPr lang="ja-JP" altLang="en-US" sz="2000" dirty="0" smtClean="0"/>
              <a:t>台の楽器」のこと</a:t>
            </a:r>
            <a:endParaRPr lang="en-US" altLang="ja-JP" sz="2000" dirty="0" smtClean="0"/>
          </a:p>
          <a:p>
            <a:pPr marL="1143000" lvl="3">
              <a:spcBef>
                <a:spcPts val="1000"/>
              </a:spcBef>
            </a:pPr>
            <a:r>
              <a:rPr lang="ja-JP" altLang="en-US" sz="1800" dirty="0" smtClean="0"/>
              <a:t>ただし、</a:t>
            </a:r>
            <a:r>
              <a:rPr lang="en-US" altLang="ja-JP" sz="1800" dirty="0" smtClean="0"/>
              <a:t>1</a:t>
            </a:r>
            <a:r>
              <a:rPr lang="ja-JP" altLang="en-US" sz="1800" dirty="0" smtClean="0"/>
              <a:t>台の楽器では物理的に演奏が不可能なトラックを作ることも可能</a:t>
            </a:r>
            <a:endParaRPr lang="en-US" altLang="ja-JP" sz="1800" dirty="0" smtClean="0"/>
          </a:p>
          <a:p>
            <a:pPr lvl="2"/>
            <a:r>
              <a:rPr lang="en-US" altLang="ja-JP" dirty="0" smtClean="0"/>
              <a:t>Domino</a:t>
            </a:r>
            <a:r>
              <a:rPr lang="ja-JP" altLang="en-US" dirty="0" smtClean="0"/>
              <a:t>では最大</a:t>
            </a:r>
            <a:r>
              <a:rPr lang="en-US" altLang="ja-JP" dirty="0" smtClean="0"/>
              <a:t>16</a:t>
            </a:r>
            <a:r>
              <a:rPr lang="ja-JP" altLang="en-US" dirty="0" smtClean="0"/>
              <a:t>のトラックを同時に演奏することができる</a:t>
            </a:r>
            <a:r>
              <a:rPr lang="en-US" altLang="ja-JP" dirty="0" smtClean="0"/>
              <a:t>(</a:t>
            </a:r>
            <a:r>
              <a:rPr lang="ja-JP" altLang="en-US" dirty="0" smtClean="0"/>
              <a:t>右図</a:t>
            </a:r>
            <a:r>
              <a:rPr lang="en-US" altLang="ja-JP" dirty="0" smtClean="0"/>
              <a:t>)</a:t>
            </a:r>
          </a:p>
          <a:p>
            <a:pPr lvl="2"/>
            <a:r>
              <a:rPr kumimoji="1" lang="en-US" altLang="ja-JP" dirty="0" smtClean="0"/>
              <a:t>Ch.10</a:t>
            </a:r>
            <a:r>
              <a:rPr kumimoji="1" lang="ja-JP" altLang="en-US" dirty="0" smtClean="0"/>
              <a:t>は特別なトラックで、ここには打楽器を入力する</a:t>
            </a:r>
            <a:endParaRPr kumimoji="1" lang="en-US" altLang="ja-JP" dirty="0" smtClean="0"/>
          </a:p>
        </p:txBody>
      </p:sp>
      <p:pic>
        <p:nvPicPr>
          <p:cNvPr id="5" name="図 4"/>
          <p:cNvPicPr>
            <a:picLocks noChangeAspect="1"/>
          </p:cNvPicPr>
          <p:nvPr/>
        </p:nvPicPr>
        <p:blipFill>
          <a:blip r:embed="rId2"/>
          <a:stretch>
            <a:fillRect/>
          </a:stretch>
        </p:blipFill>
        <p:spPr>
          <a:xfrm>
            <a:off x="7420789" y="2336873"/>
            <a:ext cx="962025" cy="4152900"/>
          </a:xfrm>
          <a:prstGeom prst="rect">
            <a:avLst/>
          </a:prstGeom>
        </p:spPr>
      </p:pic>
    </p:spTree>
    <p:extLst>
      <p:ext uri="{BB962C8B-B14F-4D97-AF65-F5344CB8AC3E}">
        <p14:creationId xmlns:p14="http://schemas.microsoft.com/office/powerpoint/2010/main" val="168191928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a:t>Domino</a:t>
            </a:r>
            <a:r>
              <a:rPr lang="ja-JP" altLang="en-US" dirty="0"/>
              <a:t>の基礎知識</a:t>
            </a:r>
            <a:r>
              <a:rPr lang="en-US" altLang="ja-JP" dirty="0" smtClean="0"/>
              <a:t>(3)</a:t>
            </a:r>
            <a:endParaRPr kumimoji="1" lang="ja-JP" altLang="en-US" dirty="0"/>
          </a:p>
        </p:txBody>
      </p:sp>
      <p:sp>
        <p:nvSpPr>
          <p:cNvPr id="5" name="コンテンツ プレースホルダー 4"/>
          <p:cNvSpPr>
            <a:spLocks noGrp="1"/>
          </p:cNvSpPr>
          <p:nvPr>
            <p:ph idx="1"/>
          </p:nvPr>
        </p:nvSpPr>
        <p:spPr/>
        <p:txBody>
          <a:bodyPr/>
          <a:lstStyle/>
          <a:p>
            <a:r>
              <a:rPr kumimoji="1" lang="ja-JP" altLang="en-US" dirty="0" smtClean="0"/>
              <a:t>各トラックへ楽器を割り当てるには</a:t>
            </a:r>
            <a:endParaRPr kumimoji="1" lang="en-US" altLang="ja-JP" dirty="0" smtClean="0"/>
          </a:p>
          <a:p>
            <a:pPr lvl="1"/>
            <a:r>
              <a:rPr lang="en-US" altLang="ja-JP" dirty="0"/>
              <a:t>[</a:t>
            </a:r>
            <a:r>
              <a:rPr kumimoji="1" lang="ja-JP" altLang="en-US" dirty="0" smtClean="0"/>
              <a:t>トラックセレクトペイン</a:t>
            </a:r>
            <a:r>
              <a:rPr kumimoji="1" lang="en-US" altLang="ja-JP" dirty="0" smtClean="0"/>
              <a:t>]</a:t>
            </a:r>
            <a:r>
              <a:rPr kumimoji="1" lang="ja-JP" altLang="en-US" dirty="0" smtClean="0"/>
              <a:t>から</a:t>
            </a:r>
            <a:r>
              <a:rPr kumimoji="1" lang="ja-JP" altLang="en-US" dirty="0" smtClean="0"/>
              <a:t>使用するトラックをクリックし</a:t>
            </a:r>
            <a:r>
              <a:rPr kumimoji="1" lang="ja-JP" altLang="en-US" dirty="0" smtClean="0"/>
              <a:t>、</a:t>
            </a:r>
            <a:r>
              <a:rPr kumimoji="1" lang="en-US" altLang="ja-JP" dirty="0" smtClean="0"/>
              <a:t>[</a:t>
            </a:r>
            <a:r>
              <a:rPr kumimoji="1" lang="ja-JP" altLang="en-US" dirty="0" smtClean="0"/>
              <a:t>イベントリストペイン</a:t>
            </a:r>
            <a:r>
              <a:rPr kumimoji="1" lang="en-US" altLang="ja-JP" dirty="0" smtClean="0"/>
              <a:t>]</a:t>
            </a:r>
            <a:r>
              <a:rPr kumimoji="1" lang="ja-JP" altLang="en-US" dirty="0" smtClean="0"/>
              <a:t>の</a:t>
            </a:r>
            <a:r>
              <a:rPr kumimoji="1" lang="en-US" altLang="ja-JP" dirty="0" smtClean="0"/>
              <a:t>[</a:t>
            </a:r>
            <a:r>
              <a:rPr kumimoji="1" lang="en-US" altLang="ja-JP" dirty="0" err="1" smtClean="0"/>
              <a:t>PC:Piano</a:t>
            </a:r>
            <a:r>
              <a:rPr kumimoji="1" lang="en-US" altLang="ja-JP" dirty="0" smtClean="0"/>
              <a:t> 1](</a:t>
            </a:r>
            <a:r>
              <a:rPr kumimoji="1" lang="ja-JP" altLang="en-US" dirty="0" smtClean="0"/>
              <a:t>初期音源の場合</a:t>
            </a:r>
            <a:r>
              <a:rPr kumimoji="1" lang="en-US" altLang="ja-JP" dirty="0" smtClean="0"/>
              <a:t>)</a:t>
            </a:r>
            <a:r>
              <a:rPr kumimoji="1" lang="ja-JP" altLang="en-US" dirty="0" smtClean="0"/>
              <a:t>をダブルクリック</a:t>
            </a:r>
            <a:r>
              <a:rPr lang="ja-JP" altLang="en-US" dirty="0" smtClean="0"/>
              <a:t>して</a:t>
            </a:r>
            <a:r>
              <a:rPr lang="ja-JP" altLang="en-US" dirty="0" smtClean="0"/>
              <a:t>、</a:t>
            </a:r>
            <a:r>
              <a:rPr lang="en-US" altLang="ja-JP" dirty="0" smtClean="0"/>
              <a:t>[</a:t>
            </a:r>
            <a:r>
              <a:rPr lang="ja-JP" altLang="en-US" dirty="0" smtClean="0"/>
              <a:t>プログラムチェンジイベント</a:t>
            </a:r>
            <a:r>
              <a:rPr lang="ja-JP" altLang="en-US" dirty="0" smtClean="0"/>
              <a:t>の</a:t>
            </a:r>
            <a:r>
              <a:rPr lang="ja-JP" altLang="en-US" dirty="0" smtClean="0"/>
              <a:t>プロパティ</a:t>
            </a:r>
            <a:r>
              <a:rPr lang="en-US" altLang="ja-JP" dirty="0" smtClean="0"/>
              <a:t>]</a:t>
            </a:r>
            <a:r>
              <a:rPr lang="ja-JP" altLang="en-US" dirty="0" smtClean="0"/>
              <a:t>から</a:t>
            </a:r>
            <a:r>
              <a:rPr lang="ja-JP" altLang="en-US" dirty="0" smtClean="0"/>
              <a:t>楽器を選択する</a:t>
            </a:r>
            <a:endParaRPr kumimoji="1" lang="ja-JP" altLang="en-US" dirty="0"/>
          </a:p>
        </p:txBody>
      </p:sp>
      <p:pic>
        <p:nvPicPr>
          <p:cNvPr id="6" name="図 5"/>
          <p:cNvPicPr>
            <a:picLocks noChangeAspect="1"/>
          </p:cNvPicPr>
          <p:nvPr/>
        </p:nvPicPr>
        <p:blipFill>
          <a:blip r:embed="rId2"/>
          <a:stretch>
            <a:fillRect/>
          </a:stretch>
        </p:blipFill>
        <p:spPr>
          <a:xfrm>
            <a:off x="2129930" y="3962400"/>
            <a:ext cx="4694887" cy="2476496"/>
          </a:xfrm>
          <a:prstGeom prst="rect">
            <a:avLst/>
          </a:prstGeom>
        </p:spPr>
      </p:pic>
    </p:spTree>
    <p:extLst>
      <p:ext uri="{BB962C8B-B14F-4D97-AF65-F5344CB8AC3E}">
        <p14:creationId xmlns:p14="http://schemas.microsoft.com/office/powerpoint/2010/main" val="279485921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Domino</a:t>
            </a:r>
            <a:r>
              <a:rPr kumimoji="1" lang="ja-JP" altLang="en-US" dirty="0" smtClean="0"/>
              <a:t>の基礎知識</a:t>
            </a:r>
            <a:r>
              <a:rPr kumimoji="1" lang="en-US" altLang="ja-JP" dirty="0" smtClean="0"/>
              <a:t>(4)</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テンポを変更するには</a:t>
            </a:r>
            <a:endParaRPr lang="en-US" altLang="ja-JP" dirty="0" smtClean="0"/>
          </a:p>
          <a:p>
            <a:pPr lvl="1"/>
            <a:r>
              <a:rPr lang="en-US" altLang="ja-JP" dirty="0" smtClean="0"/>
              <a:t>[</a:t>
            </a:r>
            <a:r>
              <a:rPr lang="ja-JP" altLang="en-US" dirty="0" smtClean="0"/>
              <a:t>トラックセレクトペイン</a:t>
            </a:r>
            <a:r>
              <a:rPr lang="en-US" altLang="ja-JP" dirty="0" smtClean="0"/>
              <a:t>]</a:t>
            </a:r>
            <a:r>
              <a:rPr lang="ja-JP" altLang="en-US" dirty="0" smtClean="0"/>
              <a:t>の</a:t>
            </a:r>
            <a:r>
              <a:rPr lang="en-US" altLang="ja-JP" dirty="0" smtClean="0"/>
              <a:t>[Conductor]</a:t>
            </a:r>
            <a:r>
              <a:rPr lang="en-US" altLang="ja-JP" dirty="0" smtClean="0"/>
              <a:t/>
            </a:r>
            <a:br>
              <a:rPr lang="en-US" altLang="ja-JP" dirty="0" smtClean="0"/>
            </a:br>
            <a:r>
              <a:rPr lang="ja-JP" altLang="en-US" dirty="0" smtClean="0"/>
              <a:t>をクリック</a:t>
            </a:r>
            <a:r>
              <a:rPr lang="ja-JP" altLang="en-US" dirty="0" smtClean="0"/>
              <a:t>して</a:t>
            </a:r>
            <a:r>
              <a:rPr lang="en-US" altLang="ja-JP" dirty="0" smtClean="0"/>
              <a:t>2</a:t>
            </a:r>
            <a:r>
              <a:rPr lang="ja-JP" altLang="en-US" dirty="0" smtClean="0"/>
              <a:t>小節目の</a:t>
            </a:r>
            <a:r>
              <a:rPr lang="en-US" altLang="ja-JP" dirty="0" smtClean="0"/>
              <a:t>[Event]</a:t>
            </a:r>
            <a:r>
              <a:rPr lang="ja-JP" altLang="en-US" dirty="0" smtClean="0"/>
              <a:t>の</a:t>
            </a:r>
            <a:r>
              <a:rPr lang="en-US" altLang="ja-JP" dirty="0" smtClean="0"/>
              <a:t/>
            </a:r>
            <a:br>
              <a:rPr lang="en-US" altLang="ja-JP" dirty="0" smtClean="0"/>
            </a:br>
            <a:r>
              <a:rPr lang="en-US" altLang="ja-JP" dirty="0" smtClean="0"/>
              <a:t>[Tempo]</a:t>
            </a:r>
            <a:r>
              <a:rPr lang="ja-JP" altLang="en-US" dirty="0" smtClean="0"/>
              <a:t>の値を変更する</a:t>
            </a:r>
            <a:endParaRPr lang="en-US" altLang="ja-JP" dirty="0" smtClean="0"/>
          </a:p>
          <a:p>
            <a:pPr lvl="1"/>
            <a:endParaRPr lang="en-US" altLang="ja-JP" dirty="0" smtClean="0"/>
          </a:p>
          <a:p>
            <a:pPr lvl="1"/>
            <a:endParaRPr kumimoji="1" lang="ja-JP" altLang="en-US" dirty="0"/>
          </a:p>
        </p:txBody>
      </p:sp>
      <p:pic>
        <p:nvPicPr>
          <p:cNvPr id="5" name="図 4"/>
          <p:cNvPicPr>
            <a:picLocks noChangeAspect="1"/>
          </p:cNvPicPr>
          <p:nvPr/>
        </p:nvPicPr>
        <p:blipFill>
          <a:blip r:embed="rId2"/>
          <a:stretch>
            <a:fillRect/>
          </a:stretch>
        </p:blipFill>
        <p:spPr>
          <a:xfrm>
            <a:off x="5430922" y="2336873"/>
            <a:ext cx="3352931" cy="3855437"/>
          </a:xfrm>
          <a:prstGeom prst="rect">
            <a:avLst/>
          </a:prstGeom>
        </p:spPr>
      </p:pic>
    </p:spTree>
    <p:extLst>
      <p:ext uri="{BB962C8B-B14F-4D97-AF65-F5344CB8AC3E}">
        <p14:creationId xmlns:p14="http://schemas.microsoft.com/office/powerpoint/2010/main" val="72309366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Domino</a:t>
            </a:r>
            <a:r>
              <a:rPr kumimoji="1" lang="ja-JP" altLang="en-US" dirty="0" smtClean="0"/>
              <a:t>の基礎知識</a:t>
            </a:r>
            <a:r>
              <a:rPr kumimoji="1" lang="en-US" altLang="ja-JP" dirty="0" smtClean="0"/>
              <a:t>(5)</a:t>
            </a:r>
            <a:endParaRPr kumimoji="1" lang="ja-JP" altLang="en-US" dirty="0"/>
          </a:p>
        </p:txBody>
      </p:sp>
      <p:sp>
        <p:nvSpPr>
          <p:cNvPr id="3" name="コンテンツ プレースホルダー 2"/>
          <p:cNvSpPr>
            <a:spLocks noGrp="1"/>
          </p:cNvSpPr>
          <p:nvPr>
            <p:ph idx="1"/>
          </p:nvPr>
        </p:nvSpPr>
        <p:spPr/>
        <p:txBody>
          <a:bodyPr/>
          <a:lstStyle/>
          <a:p>
            <a:r>
              <a:rPr kumimoji="1" lang="en-US" altLang="ja-JP" dirty="0" smtClean="0"/>
              <a:t>16</a:t>
            </a:r>
            <a:r>
              <a:rPr kumimoji="1" lang="ja-JP" altLang="en-US" dirty="0" smtClean="0"/>
              <a:t>分音符や</a:t>
            </a:r>
            <a:r>
              <a:rPr kumimoji="1" lang="en-US" altLang="ja-JP" dirty="0" smtClean="0"/>
              <a:t>3</a:t>
            </a:r>
            <a:r>
              <a:rPr lang="ja-JP" altLang="en-US" dirty="0" smtClean="0"/>
              <a:t>連符などを入力するには</a:t>
            </a:r>
            <a:endParaRPr lang="en-US" altLang="ja-JP" dirty="0" smtClean="0"/>
          </a:p>
          <a:p>
            <a:pPr lvl="1"/>
            <a:r>
              <a:rPr lang="en-US" altLang="ja-JP" dirty="0" smtClean="0"/>
              <a:t>[</a:t>
            </a:r>
            <a:r>
              <a:rPr lang="ja-JP" altLang="en-US" dirty="0" smtClean="0"/>
              <a:t>エディットツールバー</a:t>
            </a:r>
            <a:r>
              <a:rPr lang="en-US" altLang="ja-JP" dirty="0" smtClean="0"/>
              <a:t>]</a:t>
            </a:r>
            <a:r>
              <a:rPr lang="ja-JP" altLang="en-US" dirty="0" smtClean="0"/>
              <a:t>から</a:t>
            </a:r>
            <a:r>
              <a:rPr lang="ja-JP" altLang="en-US" dirty="0" smtClean="0"/>
              <a:t>右図の赤丸の</a:t>
            </a:r>
            <a:r>
              <a:rPr lang="en-US" altLang="ja-JP" dirty="0" smtClean="0"/>
              <a:t/>
            </a:r>
            <a:br>
              <a:rPr lang="en-US" altLang="ja-JP" dirty="0" smtClean="0"/>
            </a:br>
            <a:r>
              <a:rPr lang="ja-JP" altLang="en-US" dirty="0" smtClean="0"/>
              <a:t>箇所をクリックして入力可能な音符の</a:t>
            </a:r>
            <a:r>
              <a:rPr lang="en-US" altLang="ja-JP" dirty="0" smtClean="0"/>
              <a:t/>
            </a:r>
            <a:br>
              <a:rPr lang="en-US" altLang="ja-JP" dirty="0" smtClean="0"/>
            </a:br>
            <a:r>
              <a:rPr lang="ja-JP" altLang="en-US" dirty="0" smtClean="0"/>
              <a:t>最小単位を変更する</a:t>
            </a:r>
            <a:endParaRPr lang="en-US" altLang="ja-JP" dirty="0"/>
          </a:p>
          <a:p>
            <a:pPr lvl="1"/>
            <a:endParaRPr lang="en-US" altLang="ja-JP" dirty="0" smtClean="0"/>
          </a:p>
        </p:txBody>
      </p:sp>
      <p:pic>
        <p:nvPicPr>
          <p:cNvPr id="6" name="図 5"/>
          <p:cNvPicPr>
            <a:picLocks noChangeAspect="1"/>
          </p:cNvPicPr>
          <p:nvPr/>
        </p:nvPicPr>
        <p:blipFill>
          <a:blip r:embed="rId2"/>
          <a:stretch>
            <a:fillRect/>
          </a:stretch>
        </p:blipFill>
        <p:spPr>
          <a:xfrm>
            <a:off x="6108960" y="2336873"/>
            <a:ext cx="2638425" cy="3952875"/>
          </a:xfrm>
          <a:prstGeom prst="rect">
            <a:avLst/>
          </a:prstGeom>
        </p:spPr>
      </p:pic>
    </p:spTree>
    <p:extLst>
      <p:ext uri="{BB962C8B-B14F-4D97-AF65-F5344CB8AC3E}">
        <p14:creationId xmlns:p14="http://schemas.microsoft.com/office/powerpoint/2010/main" val="17822422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Domino</a:t>
            </a:r>
            <a:r>
              <a:rPr kumimoji="1" lang="ja-JP" altLang="en-US" dirty="0" smtClean="0"/>
              <a:t>の基礎知識</a:t>
            </a:r>
            <a:r>
              <a:rPr kumimoji="1" lang="en-US" altLang="ja-JP" dirty="0" smtClean="0"/>
              <a:t>(</a:t>
            </a:r>
            <a:r>
              <a:rPr lang="en-US" altLang="ja-JP" dirty="0"/>
              <a:t>6</a:t>
            </a:r>
            <a:r>
              <a:rPr kumimoji="1" lang="en-US" altLang="ja-JP" dirty="0" smtClean="0"/>
              <a:t>)</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拍子を変更するには</a:t>
            </a:r>
            <a:endParaRPr kumimoji="1" lang="en-US" altLang="ja-JP" dirty="0" smtClean="0"/>
          </a:p>
          <a:p>
            <a:pPr lvl="1"/>
            <a:r>
              <a:rPr lang="en-US" altLang="ja-JP" dirty="0" smtClean="0"/>
              <a:t>[</a:t>
            </a:r>
            <a:r>
              <a:rPr lang="ja-JP" altLang="en-US" dirty="0" smtClean="0"/>
              <a:t>メニューバー</a:t>
            </a:r>
            <a:r>
              <a:rPr lang="en-US" altLang="ja-JP" dirty="0" smtClean="0"/>
              <a:t>]</a:t>
            </a:r>
            <a:r>
              <a:rPr lang="ja-JP" altLang="en-US" dirty="0" smtClean="0"/>
              <a:t>から</a:t>
            </a:r>
            <a:r>
              <a:rPr lang="en-US" altLang="ja-JP" dirty="0" smtClean="0"/>
              <a:t>[</a:t>
            </a:r>
            <a:r>
              <a:rPr lang="ja-JP" altLang="en-US" dirty="0" smtClean="0"/>
              <a:t>挿入</a:t>
            </a:r>
            <a:r>
              <a:rPr lang="en-US" altLang="ja-JP" dirty="0" smtClean="0"/>
              <a:t>]</a:t>
            </a:r>
            <a:r>
              <a:rPr lang="ja-JP" altLang="en-US" dirty="0" smtClean="0"/>
              <a:t>→</a:t>
            </a:r>
            <a:r>
              <a:rPr lang="en-US" altLang="ja-JP" dirty="0" smtClean="0"/>
              <a:t>[</a:t>
            </a:r>
            <a:r>
              <a:rPr lang="ja-JP" altLang="en-US" dirty="0" smtClean="0"/>
              <a:t>拍子</a:t>
            </a:r>
            <a:r>
              <a:rPr lang="en-US" altLang="ja-JP" dirty="0" smtClean="0"/>
              <a:t>]</a:t>
            </a:r>
            <a:r>
              <a:rPr lang="ja-JP" altLang="en-US" dirty="0" smtClean="0"/>
              <a:t>をクリックして設定する</a:t>
            </a:r>
            <a:endParaRPr kumimoji="1" lang="ja-JP" altLang="en-US" dirty="0"/>
          </a:p>
        </p:txBody>
      </p:sp>
      <p:pic>
        <p:nvPicPr>
          <p:cNvPr id="4" name="図 3"/>
          <p:cNvPicPr>
            <a:picLocks noChangeAspect="1"/>
          </p:cNvPicPr>
          <p:nvPr/>
        </p:nvPicPr>
        <p:blipFill>
          <a:blip r:embed="rId2"/>
          <a:stretch>
            <a:fillRect/>
          </a:stretch>
        </p:blipFill>
        <p:spPr>
          <a:xfrm>
            <a:off x="3134499" y="4250264"/>
            <a:ext cx="2743200" cy="1685925"/>
          </a:xfrm>
          <a:prstGeom prst="rect">
            <a:avLst/>
          </a:prstGeom>
        </p:spPr>
      </p:pic>
    </p:spTree>
    <p:extLst>
      <p:ext uri="{BB962C8B-B14F-4D97-AF65-F5344CB8AC3E}">
        <p14:creationId xmlns:p14="http://schemas.microsoft.com/office/powerpoint/2010/main" val="2899877511"/>
      </p:ext>
    </p:extLst>
  </p:cSld>
  <p:clrMapOvr>
    <a:masterClrMapping/>
  </p:clrMapOvr>
  <p:timing>
    <p:tnLst>
      <p:par>
        <p:cTn id="1" dur="indefinite" restart="never" nodeType="tmRoot"/>
      </p:par>
    </p:tnLst>
  </p:timing>
</p:sld>
</file>

<file path=ppt/theme/theme1.xml><?xml version="1.0" encoding="utf-8"?>
<a:theme xmlns:a="http://schemas.openxmlformats.org/drawingml/2006/main" name="ベルリン">
  <a:themeElements>
    <a:clrScheme name="ベルリン">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ベルリン">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ベルリン">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docProps/app.xml><?xml version="1.0" encoding="utf-8"?>
<Properties xmlns="http://schemas.openxmlformats.org/officeDocument/2006/extended-properties" xmlns:vt="http://schemas.openxmlformats.org/officeDocument/2006/docPropsVTypes">
  <Template>TC104033917[[fn=ベルリン]]</Template>
  <TotalTime>1342</TotalTime>
  <Words>1584</Words>
  <Application>Microsoft Office PowerPoint</Application>
  <PresentationFormat>画面に合わせる (4:3)</PresentationFormat>
  <Paragraphs>233</Paragraphs>
  <Slides>30</Slides>
  <Notes>0</Notes>
  <HiddenSlides>0</HiddenSlides>
  <MMClips>2</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30</vt:i4>
      </vt:variant>
    </vt:vector>
  </HeadingPairs>
  <TitlesOfParts>
    <vt:vector size="37" baseType="lpstr">
      <vt:lpstr>ＭＳ Ｐゴシック</vt:lpstr>
      <vt:lpstr>ＭＳ 明朝</vt:lpstr>
      <vt:lpstr>Arial</vt:lpstr>
      <vt:lpstr>Century</vt:lpstr>
      <vt:lpstr>Times New Roman</vt:lpstr>
      <vt:lpstr>Trebuchet MS</vt:lpstr>
      <vt:lpstr>ベルリン</vt:lpstr>
      <vt:lpstr>音楽班勉強会資料</vt:lpstr>
      <vt:lpstr>本勉強会の趣旨</vt:lpstr>
      <vt:lpstr>第一章「Dominoの基礎」</vt:lpstr>
      <vt:lpstr>Dominoの基礎知識(1)</vt:lpstr>
      <vt:lpstr>Dominoの基礎知識(2)</vt:lpstr>
      <vt:lpstr>Dominoの基礎知識(3)</vt:lpstr>
      <vt:lpstr>Dominoの基礎知識(4)</vt:lpstr>
      <vt:lpstr>Dominoの基礎知識(5)</vt:lpstr>
      <vt:lpstr>Dominoの基礎知識(6)</vt:lpstr>
      <vt:lpstr>有用なDominoの機能(1)</vt:lpstr>
      <vt:lpstr>有用なDominoの機能(2)</vt:lpstr>
      <vt:lpstr>参考サイト等</vt:lpstr>
      <vt:lpstr>第二章「曲作りの基礎」</vt:lpstr>
      <vt:lpstr>作曲のいろは</vt:lpstr>
      <vt:lpstr>でも、音楽理論は勉強したほうがいいんでしょ？</vt:lpstr>
      <vt:lpstr>作曲の手順（歌）　※教科書通り</vt:lpstr>
      <vt:lpstr>音楽の高さ</vt:lpstr>
      <vt:lpstr>そもそも楽曲って何？</vt:lpstr>
      <vt:lpstr>メジャー・マイナー</vt:lpstr>
      <vt:lpstr>コード理論の前提知識</vt:lpstr>
      <vt:lpstr>コード理論の基礎知識(1)</vt:lpstr>
      <vt:lpstr>コード理論の基礎知識(2)</vt:lpstr>
      <vt:lpstr>コード理論の基礎知識(3)</vt:lpstr>
      <vt:lpstr>コード理論の基礎知識(4)</vt:lpstr>
      <vt:lpstr>コード理論の基礎知識(5)</vt:lpstr>
      <vt:lpstr>コード理論の基礎知識(6)</vt:lpstr>
      <vt:lpstr>コード理論の基礎知識(4)</vt:lpstr>
      <vt:lpstr>コード理論の基礎知識(3)</vt:lpstr>
      <vt:lpstr>参考サイト等</vt:lpstr>
      <vt:lpstr>第三回課題</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音楽班勉強会</dc:title>
  <dc:creator>Masato Ito</dc:creator>
  <cp:lastModifiedBy>森川　裕介</cp:lastModifiedBy>
  <cp:revision>104</cp:revision>
  <dcterms:created xsi:type="dcterms:W3CDTF">2014-05-19T00:12:55Z</dcterms:created>
  <dcterms:modified xsi:type="dcterms:W3CDTF">2015-05-19T04:20:01Z</dcterms:modified>
</cp:coreProperties>
</file>

<file path=docProps/thumbnail.jpeg>
</file>